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charts/chart1.xml" ContentType="application/vnd.openxmlformats-officedocument.drawingml.chart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2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4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7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D2A22"/>
                </a:solidFill>
                <a:latin typeface="Microsoft JhengHei"/>
              </a:defRPr>
            </a:pPr>
            <a:r>
              <a:rPr sz="1400" b="0" i="0" u="none" strike="noStrike">
                <a:solidFill>
                  <a:srgbClr val="1D2A22"/>
                </a:solidFill>
                <a:latin typeface="Microsoft JhengHei"/>
              </a:rPr>
              <a:t>全國太陽光電累計裝置容量（MW）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累計裝置容量（MW）</c:v>
                </c:pt>
              </c:strCache>
            </c:strRef>
          </c:tx>
          <c:spPr>
            <a:solidFill>
              <a:srgbClr val="F0BE00"/>
            </a:solidFill>
            <a:ln w="38100" cap="flat">
              <a:solidFill>
                <a:srgbClr val="F0BE0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D2A22"/>
                    </a:solidFill>
                    <a:latin typeface="Arial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F0BE00"/>
              </a:solidFill>
              <a:ln w="9525" cap="flat">
                <a:solidFill>
                  <a:srgbClr val="F0BE0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Sheet1!$A$2:$A$9</c:f>
              <c:multiLvlStrCache>
                <c:ptCount val="8"/>
                <c:lvl>
                  <c:pt idx="0">
                    <c:v>2018</c:v>
                  </c:pt>
                  <c:pt idx="1">
                    <c:v>2019</c:v>
                  </c:pt>
                  <c:pt idx="2">
                    <c:v>2020</c:v>
                  </c:pt>
                  <c:pt idx="3">
                    <c:v>2021</c:v>
                  </c:pt>
                  <c:pt idx="4">
                    <c:v>2022</c:v>
                  </c:pt>
                  <c:pt idx="5">
                    <c:v>2023</c:v>
                  </c:pt>
                  <c:pt idx="6">
                    <c:v>2024</c:v>
                  </c:pt>
                  <c:pt idx="7">
                    <c:v>2025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2738.1</c:v>
                </c:pt>
                <c:pt idx="1">
                  <c:v>4149.5</c:v>
                </c:pt>
                <c:pt idx="2">
                  <c:v>5817.2</c:v>
                </c:pt>
                <c:pt idx="3">
                  <c:v>7700.2</c:v>
                </c:pt>
                <c:pt idx="4">
                  <c:v>9723.7</c:v>
                </c:pt>
                <c:pt idx="5">
                  <c:v>12417.7</c:v>
                </c:pt>
                <c:pt idx="6">
                  <c:v>14281.1</c:v>
                </c:pt>
                <c:pt idx="7">
                  <c:v>15474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1D2A22"/>
                  </a:solidFill>
                  <a:latin typeface="Arial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F6B63"/>
                </a:solidFill>
                <a:latin typeface="Microsoft JhengHe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3E8E1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F6B63"/>
                </a:solidFill>
                <a:latin typeface="Microsoft JhengHe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前身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E0A800"/>
              </a:solidFill>
              <a:effectLst/>
            </c:spPr>
          </c:dPt>
          <c:dPt>
            <c:idx val="1"/>
            <c:bubble3D val="0"/>
            <c:spPr>
              <a:solidFill>
                <a:srgbClr val="1E90FF"/>
              </a:solidFill>
              <a:effectLst/>
            </c:spPr>
          </c:dPt>
          <c:dPt>
            <c:idx val="2"/>
            <c:bubble3D val="0"/>
            <c:spPr>
              <a:solidFill>
                <a:srgbClr val="966E50"/>
              </a:solidFill>
              <a:effectLst/>
            </c:spPr>
          </c:dPt>
          <c:dPt>
            <c:idx val="3"/>
            <c:bubble3D val="0"/>
            <c:spPr>
              <a:solidFill>
                <a:srgbClr val="DC003C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1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1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1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200" b="1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1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農地 / 低植生</c:v>
                </c:pt>
                <c:pt idx="1">
                  <c:v>水體（魚塭 / 鹽田 / 埤塘）</c:v>
                </c:pt>
                <c:pt idx="2">
                  <c:v>裸露地 / 建物</c:v>
                </c:pt>
                <c:pt idx="3">
                  <c:v>樹林（砍樹光電）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1911.8</c:v>
                </c:pt>
                <c:pt idx="1">
                  <c:v>1200.8</c:v>
                </c:pt>
                <c:pt idx="2">
                  <c:v>658.8</c:v>
                </c:pt>
                <c:pt idx="3">
                  <c:v>94.3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Microsoft JhengHei"/>
              <a:cs typeface="Microsoft JhengHe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水體（魚塭 / 鹽田）</c:v>
                </c:pt>
              </c:strCache>
            </c:strRef>
          </c:tx>
          <c:spPr>
            <a:solidFill>
              <a:srgbClr val="1E90F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2019</c:v>
                  </c:pt>
                  <c:pt idx="1">
                    <c:v>2020</c:v>
                  </c:pt>
                  <c:pt idx="2">
                    <c:v>2021</c:v>
                  </c:pt>
                  <c:pt idx="3">
                    <c:v>2022</c:v>
                  </c:pt>
                  <c:pt idx="4">
                    <c:v>2023</c:v>
                  </c:pt>
                  <c:pt idx="5">
                    <c:v>2024</c:v>
                  </c:pt>
                  <c:pt idx="6">
                    <c:v>2025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61.7</c:v>
                </c:pt>
                <c:pt idx="1">
                  <c:v>51.5</c:v>
                </c:pt>
                <c:pt idx="2">
                  <c:v>255.3</c:v>
                </c:pt>
                <c:pt idx="3">
                  <c:v>79.5</c:v>
                </c:pt>
                <c:pt idx="4">
                  <c:v>298.1</c:v>
                </c:pt>
                <c:pt idx="5">
                  <c:v>325.1</c:v>
                </c:pt>
                <c:pt idx="6">
                  <c:v>129.9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農地 / 低植生</c:v>
                </c:pt>
              </c:strCache>
            </c:strRef>
          </c:tx>
          <c:spPr>
            <a:solidFill>
              <a:srgbClr val="E0A80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2019</c:v>
                  </c:pt>
                  <c:pt idx="1">
                    <c:v>2020</c:v>
                  </c:pt>
                  <c:pt idx="2">
                    <c:v>2021</c:v>
                  </c:pt>
                  <c:pt idx="3">
                    <c:v>2022</c:v>
                  </c:pt>
                  <c:pt idx="4">
                    <c:v>2023</c:v>
                  </c:pt>
                  <c:pt idx="5">
                    <c:v>2024</c:v>
                  </c:pt>
                  <c:pt idx="6">
                    <c:v>2025</c:v>
                  </c:pt>
                </c:lvl>
              </c:multiLvlStrCache>
            </c:multiLvl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113.8</c:v>
                </c:pt>
                <c:pt idx="1">
                  <c:v>131.1</c:v>
                </c:pt>
                <c:pt idx="2">
                  <c:v>262.6</c:v>
                </c:pt>
                <c:pt idx="3">
                  <c:v>367.4</c:v>
                </c:pt>
                <c:pt idx="4">
                  <c:v>319.8</c:v>
                </c:pt>
                <c:pt idx="5">
                  <c:v>299.2</c:v>
                </c:pt>
                <c:pt idx="6">
                  <c:v>417.8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裸露地 / 建物</c:v>
                </c:pt>
              </c:strCache>
            </c:strRef>
          </c:tx>
          <c:spPr>
            <a:solidFill>
              <a:srgbClr val="966E5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2019</c:v>
                  </c:pt>
                  <c:pt idx="1">
                    <c:v>2020</c:v>
                  </c:pt>
                  <c:pt idx="2">
                    <c:v>2021</c:v>
                  </c:pt>
                  <c:pt idx="3">
                    <c:v>2022</c:v>
                  </c:pt>
                  <c:pt idx="4">
                    <c:v>2023</c:v>
                  </c:pt>
                  <c:pt idx="5">
                    <c:v>2024</c:v>
                  </c:pt>
                  <c:pt idx="6">
                    <c:v>2025</c:v>
                  </c:pt>
                </c:lvl>
              </c:multiLvlStrCache>
            </c:multiLvl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95.8</c:v>
                </c:pt>
                <c:pt idx="1">
                  <c:v>33.6</c:v>
                </c:pt>
                <c:pt idx="2">
                  <c:v>126.8</c:v>
                </c:pt>
                <c:pt idx="3">
                  <c:v>93.2</c:v>
                </c:pt>
                <c:pt idx="4">
                  <c:v>78.2</c:v>
                </c:pt>
                <c:pt idx="5">
                  <c:v>87.5</c:v>
                </c:pt>
                <c:pt idx="6">
                  <c:v>143.7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樹林（砍樹光電）</c:v>
                </c:pt>
              </c:strCache>
            </c:strRef>
          </c:tx>
          <c:spPr>
            <a:solidFill>
              <a:srgbClr val="DC003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2019</c:v>
                  </c:pt>
                  <c:pt idx="1">
                    <c:v>2020</c:v>
                  </c:pt>
                  <c:pt idx="2">
                    <c:v>2021</c:v>
                  </c:pt>
                  <c:pt idx="3">
                    <c:v>2022</c:v>
                  </c:pt>
                  <c:pt idx="4">
                    <c:v>2023</c:v>
                  </c:pt>
                  <c:pt idx="5">
                    <c:v>2024</c:v>
                  </c:pt>
                  <c:pt idx="6">
                    <c:v>2025</c:v>
                  </c:pt>
                </c:lvl>
              </c:multiLvlStrCache>
            </c:multiLvl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0.4</c:v>
                </c:pt>
                <c:pt idx="1">
                  <c:v>1.1</c:v>
                </c:pt>
                <c:pt idx="2">
                  <c:v>7.2</c:v>
                </c:pt>
                <c:pt idx="3">
                  <c:v>44.6</c:v>
                </c:pt>
                <c:pt idx="4">
                  <c:v>10.1</c:v>
                </c:pt>
                <c:pt idx="5">
                  <c:v>8</c:v>
                </c:pt>
                <c:pt idx="6">
                  <c:v>22.8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5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F6B63"/>
                </a:solidFill>
                <a:latin typeface="Microsoft JhengHe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3E8E1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200" b="0" i="0" u="none" strike="noStrike">
                    <a:solidFill>
                      <a:srgbClr val="5F6B63"/>
                    </a:solidFill>
                    <a:latin typeface="Arial"/>
                  </a:defRPr>
                </a:pPr>
                <a:r>
                  <a:rPr sz="1200" b="0" i="0" u="none" strike="noStrike">
                    <a:solidFill>
                      <a:srgbClr val="5F6B63"/>
                    </a:solidFill>
                    <a:latin typeface="Arial"/>
                  </a:rPr>
                  <a:t>公頃</a:t>
                </a:r>
              </a:p>
            </c:rich>
          </c:tx>
          <c:layout/>
          <c:overlay val="0"/>
        </c:title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F6B63"/>
                </a:solidFill>
                <a:latin typeface="Microsoft JhengHe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1D2A22"/>
              </a:solidFill>
              <a:latin typeface="Microsoft JhengHei"/>
              <a:cs typeface="Microsoft JhengHe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水體（魚塭 / 鹽田）</c:v>
                </c:pt>
              </c:strCache>
            </c:strRef>
          </c:tx>
          <c:spPr>
            <a:solidFill>
              <a:srgbClr val="1E90F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Sheet1!$A$2:$A$11</c:f>
              <c:multiLvlStrCache>
                <c:ptCount val="10"/>
                <c:lvl>
                  <c:pt idx="0">
                    <c:v>苗栗縣</c:v>
                  </c:pt>
                  <c:pt idx="1">
                    <c:v>花蓮縣</c:v>
                  </c:pt>
                  <c:pt idx="2">
                    <c:v>台中市</c:v>
                  </c:pt>
                  <c:pt idx="3">
                    <c:v>桃園市</c:v>
                  </c:pt>
                  <c:pt idx="4">
                    <c:v>屏東縣</c:v>
                  </c:pt>
                  <c:pt idx="5">
                    <c:v>高雄市</c:v>
                  </c:pt>
                  <c:pt idx="6">
                    <c:v>雲林縣</c:v>
                  </c:pt>
                  <c:pt idx="7">
                    <c:v>嘉義縣</c:v>
                  </c:pt>
                  <c:pt idx="8">
                    <c:v>彰化縣</c:v>
                  </c:pt>
                  <c:pt idx="9">
                    <c:v>台南市</c:v>
                  </c:pt>
                </c:lvl>
              </c:multiLvlStrCache>
            </c:multiLvl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8.2</c:v>
                </c:pt>
                <c:pt idx="1">
                  <c:v>0</c:v>
                </c:pt>
                <c:pt idx="2">
                  <c:v>5.5</c:v>
                </c:pt>
                <c:pt idx="3">
                  <c:v>16.8</c:v>
                </c:pt>
                <c:pt idx="4">
                  <c:v>31.9</c:v>
                </c:pt>
                <c:pt idx="5">
                  <c:v>81</c:v>
                </c:pt>
                <c:pt idx="6">
                  <c:v>32.7</c:v>
                </c:pt>
                <c:pt idx="7">
                  <c:v>123.3</c:v>
                </c:pt>
                <c:pt idx="8">
                  <c:v>497</c:v>
                </c:pt>
                <c:pt idx="9">
                  <c:v>396.6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農地 / 低植生</c:v>
                </c:pt>
              </c:strCache>
            </c:strRef>
          </c:tx>
          <c:spPr>
            <a:solidFill>
              <a:srgbClr val="E0A80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Sheet1!$A$2:$A$11</c:f>
              <c:multiLvlStrCache>
                <c:ptCount val="10"/>
                <c:lvl>
                  <c:pt idx="0">
                    <c:v>苗栗縣</c:v>
                  </c:pt>
                  <c:pt idx="1">
                    <c:v>花蓮縣</c:v>
                  </c:pt>
                  <c:pt idx="2">
                    <c:v>台中市</c:v>
                  </c:pt>
                  <c:pt idx="3">
                    <c:v>桃園市</c:v>
                  </c:pt>
                  <c:pt idx="4">
                    <c:v>屏東縣</c:v>
                  </c:pt>
                  <c:pt idx="5">
                    <c:v>高雄市</c:v>
                  </c:pt>
                  <c:pt idx="6">
                    <c:v>雲林縣</c:v>
                  </c:pt>
                  <c:pt idx="7">
                    <c:v>嘉義縣</c:v>
                  </c:pt>
                  <c:pt idx="8">
                    <c:v>彰化縣</c:v>
                  </c:pt>
                  <c:pt idx="9">
                    <c:v>台南市</c:v>
                  </c:pt>
                </c:lvl>
              </c:multiLvlStrCache>
            </c:multiLvl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22.9</c:v>
                </c:pt>
                <c:pt idx="1">
                  <c:v>24.1</c:v>
                </c:pt>
                <c:pt idx="2">
                  <c:v>42.7</c:v>
                </c:pt>
                <c:pt idx="3">
                  <c:v>61.6</c:v>
                </c:pt>
                <c:pt idx="4">
                  <c:v>176</c:v>
                </c:pt>
                <c:pt idx="5">
                  <c:v>147.7</c:v>
                </c:pt>
                <c:pt idx="6">
                  <c:v>302.5</c:v>
                </c:pt>
                <c:pt idx="7">
                  <c:v>284.9</c:v>
                </c:pt>
                <c:pt idx="8">
                  <c:v>119.1</c:v>
                </c:pt>
                <c:pt idx="9">
                  <c:v>665.5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裸露地 / 建物</c:v>
                </c:pt>
              </c:strCache>
            </c:strRef>
          </c:tx>
          <c:spPr>
            <a:solidFill>
              <a:srgbClr val="966E5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Sheet1!$A$2:$A$11</c:f>
              <c:multiLvlStrCache>
                <c:ptCount val="10"/>
                <c:lvl>
                  <c:pt idx="0">
                    <c:v>苗栗縣</c:v>
                  </c:pt>
                  <c:pt idx="1">
                    <c:v>花蓮縣</c:v>
                  </c:pt>
                  <c:pt idx="2">
                    <c:v>台中市</c:v>
                  </c:pt>
                  <c:pt idx="3">
                    <c:v>桃園市</c:v>
                  </c:pt>
                  <c:pt idx="4">
                    <c:v>屏東縣</c:v>
                  </c:pt>
                  <c:pt idx="5">
                    <c:v>高雄市</c:v>
                  </c:pt>
                  <c:pt idx="6">
                    <c:v>雲林縣</c:v>
                  </c:pt>
                  <c:pt idx="7">
                    <c:v>嘉義縣</c:v>
                  </c:pt>
                  <c:pt idx="8">
                    <c:v>彰化縣</c:v>
                  </c:pt>
                  <c:pt idx="9">
                    <c:v>台南市</c:v>
                  </c:pt>
                </c:lvl>
              </c:multiLvlStrCache>
            </c:multiLvl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10.2</c:v>
                </c:pt>
                <c:pt idx="1">
                  <c:v>4.2</c:v>
                </c:pt>
                <c:pt idx="2">
                  <c:v>46</c:v>
                </c:pt>
                <c:pt idx="3">
                  <c:v>42.1</c:v>
                </c:pt>
                <c:pt idx="4">
                  <c:v>28.9</c:v>
                </c:pt>
                <c:pt idx="5">
                  <c:v>84.8</c:v>
                </c:pt>
                <c:pt idx="6">
                  <c:v>42.5</c:v>
                </c:pt>
                <c:pt idx="7">
                  <c:v>67.1</c:v>
                </c:pt>
                <c:pt idx="8">
                  <c:v>135.1</c:v>
                </c:pt>
                <c:pt idx="9">
                  <c:v>171.2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樹林（砍樹光電）</c:v>
                </c:pt>
              </c:strCache>
            </c:strRef>
          </c:tx>
          <c:spPr>
            <a:solidFill>
              <a:srgbClr val="DC003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Sheet1!$A$2:$A$11</c:f>
              <c:multiLvlStrCache>
                <c:ptCount val="10"/>
                <c:lvl>
                  <c:pt idx="0">
                    <c:v>苗栗縣</c:v>
                  </c:pt>
                  <c:pt idx="1">
                    <c:v>花蓮縣</c:v>
                  </c:pt>
                  <c:pt idx="2">
                    <c:v>台中市</c:v>
                  </c:pt>
                  <c:pt idx="3">
                    <c:v>桃園市</c:v>
                  </c:pt>
                  <c:pt idx="4">
                    <c:v>屏東縣</c:v>
                  </c:pt>
                  <c:pt idx="5">
                    <c:v>高雄市</c:v>
                  </c:pt>
                  <c:pt idx="6">
                    <c:v>雲林縣</c:v>
                  </c:pt>
                  <c:pt idx="7">
                    <c:v>嘉義縣</c:v>
                  </c:pt>
                  <c:pt idx="8">
                    <c:v>彰化縣</c:v>
                  </c:pt>
                  <c:pt idx="9">
                    <c:v>台南市</c:v>
                  </c:pt>
                </c:lvl>
              </c:multiLvlStrCache>
            </c:multiLvl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1.1</c:v>
                </c:pt>
                <c:pt idx="1">
                  <c:v>37.6</c:v>
                </c:pt>
                <c:pt idx="2">
                  <c:v>0.2</c:v>
                </c:pt>
                <c:pt idx="3">
                  <c:v>1.9</c:v>
                </c:pt>
                <c:pt idx="4">
                  <c:v>34.5</c:v>
                </c:pt>
                <c:pt idx="5">
                  <c:v>1.9</c:v>
                </c:pt>
                <c:pt idx="6">
                  <c:v>2.6</c:v>
                </c:pt>
                <c:pt idx="7">
                  <c:v>2.5</c:v>
                </c:pt>
                <c:pt idx="8">
                  <c:v>2.6</c:v>
                </c:pt>
                <c:pt idx="9">
                  <c:v>3.9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5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F6B63"/>
                </a:solidFill>
                <a:latin typeface="Microsoft JhengHe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9525" cap="flat">
              <a:solidFill>
                <a:srgbClr val="E3E8E1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F6B63"/>
                </a:solidFill>
                <a:latin typeface="Microsoft JhengHe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1D2A22"/>
              </a:solidFill>
              <a:latin typeface="Microsoft JhengHei"/>
              <a:cs typeface="Microsoft JhengHe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D2A22"/>
                </a:solidFill>
                <a:latin typeface="Microsoft JhengHei"/>
              </a:defRPr>
            </a:pPr>
            <a:r>
              <a:rPr sz="1300" b="0" i="0" u="none" strike="noStrike">
                <a:solidFill>
                  <a:srgbClr val="1D2A22"/>
                </a:solidFill>
                <a:latin typeface="Microsoft JhengHei"/>
              </a:rPr>
              <a:t>砍樹光電（逐層累加，公頃）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累計（公頃）</c:v>
                </c:pt>
              </c:strCache>
            </c:strRef>
          </c:tx>
          <c:spPr>
            <a:solidFill>
              <a:srgbClr val="DC003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D2A22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多數年份是樹</c:v>
                  </c:pt>
                  <c:pt idx="1">
                    <c:v>＋ 先砍樹、空窗多年再蓋</c:v>
                  </c:pt>
                  <c:pt idx="2">
                    <c:v>＋ 2018 前已砍</c:v>
                  </c:pt>
                  <c:pt idx="3">
                    <c:v>＋ 只有 1 年是樹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94</c:v>
                </c:pt>
                <c:pt idx="1">
                  <c:v>127</c:v>
                </c:pt>
                <c:pt idx="2">
                  <c:v>144</c:v>
                </c:pt>
                <c:pt idx="3">
                  <c:v>220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1D2A22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F6B63"/>
                </a:solidFill>
                <a:latin typeface="Microsoft JhengHe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F6B63"/>
                </a:solidFill>
                <a:latin typeface="Microsoft JhengHe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D2A22"/>
                </a:solidFill>
                <a:latin typeface="Microsoft JhengHei"/>
              </a:defRPr>
            </a:pPr>
            <a:r>
              <a:rPr sz="1200" b="0" i="0" u="none" strike="noStrike">
                <a:solidFill>
                  <a:srgbClr val="1D2A22"/>
                </a:solidFill>
                <a:latin typeface="Microsoft JhengHei"/>
              </a:rPr>
              <a:t>空窗幾年才蓋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面積（公頃）</c:v>
                </c:pt>
              </c:strCache>
            </c:strRef>
          </c:tx>
          <c:spPr>
            <a:solidFill>
              <a:srgbClr val="966E50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1 年</c:v>
                  </c:pt>
                  <c:pt idx="1">
                    <c:v>2 年</c:v>
                  </c:pt>
                  <c:pt idx="2">
                    <c:v>3 年</c:v>
                  </c:pt>
                  <c:pt idx="3">
                    <c:v>4 年</c:v>
                  </c:pt>
                  <c:pt idx="4">
                    <c:v>5 年</c:v>
                  </c:pt>
                  <c:pt idx="5">
                    <c:v>6 年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0.4</c:v>
                </c:pt>
                <c:pt idx="1">
                  <c:v>2.3</c:v>
                </c:pt>
                <c:pt idx="2">
                  <c:v>8.4</c:v>
                </c:pt>
                <c:pt idx="3">
                  <c:v>9</c:v>
                </c:pt>
                <c:pt idx="4">
                  <c:v>4.9</c:v>
                </c:pt>
                <c:pt idx="5">
                  <c:v>7.3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0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F6B63"/>
                </a:solidFill>
                <a:latin typeface="Microsoft JhengHe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F6B63"/>
                </a:solidFill>
                <a:latin typeface="Microsoft JhengHe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衛星偵測光電面積（公頃）</c:v>
                </c:pt>
              </c:strCache>
            </c:strRef>
          </c:tx>
          <c:spPr>
            <a:solidFill>
              <a:srgbClr val="7B2CB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2018</c:v>
                  </c:pt>
                  <c:pt idx="1">
                    <c:v>2019</c:v>
                  </c:pt>
                  <c:pt idx="2">
                    <c:v>2020</c:v>
                  </c:pt>
                  <c:pt idx="3">
                    <c:v>2021</c:v>
                  </c:pt>
                  <c:pt idx="4">
                    <c:v>2022</c:v>
                  </c:pt>
                  <c:pt idx="5">
                    <c:v>2023</c:v>
                  </c:pt>
                  <c:pt idx="6">
                    <c:v>2024</c:v>
                  </c:pt>
                  <c:pt idx="7">
                    <c:v>2025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261.8</c:v>
                </c:pt>
                <c:pt idx="1">
                  <c:v>503.8</c:v>
                </c:pt>
                <c:pt idx="2">
                  <c:v>721.6</c:v>
                </c:pt>
                <c:pt idx="3">
                  <c:v>1354</c:v>
                </c:pt>
                <c:pt idx="4">
                  <c:v>2143.7</c:v>
                </c:pt>
                <c:pt idx="5">
                  <c:v>2489.8</c:v>
                </c:pt>
                <c:pt idx="6">
                  <c:v>3475.3</c:v>
                </c:pt>
                <c:pt idx="7">
                  <c:v>3637.1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lineChart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能源署累計裝置容量（MW）</c:v>
                </c:pt>
              </c:strCache>
            </c:strRef>
          </c:tx>
          <c:spPr>
            <a:solidFill>
              <a:srgbClr val="F0BE00"/>
            </a:solidFill>
            <a:ln w="38100" cap="flat">
              <a:solidFill>
                <a:srgbClr val="F0BE0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F0BE00"/>
              </a:solidFill>
              <a:ln w="9525" cap="flat">
                <a:solidFill>
                  <a:srgbClr val="F0BE0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Sheet1!$A$2:$A$9</c:f>
              <c:multiLvlStrCache>
                <c:ptCount val="8"/>
                <c:lvl>
                  <c:pt idx="0">
                    <c:v>2018</c:v>
                  </c:pt>
                  <c:pt idx="1">
                    <c:v>2019</c:v>
                  </c:pt>
                  <c:pt idx="2">
                    <c:v>2020</c:v>
                  </c:pt>
                  <c:pt idx="3">
                    <c:v>2021</c:v>
                  </c:pt>
                  <c:pt idx="4">
                    <c:v>2022</c:v>
                  </c:pt>
                  <c:pt idx="5">
                    <c:v>2023</c:v>
                  </c:pt>
                  <c:pt idx="6">
                    <c:v>2024</c:v>
                  </c:pt>
                  <c:pt idx="7">
                    <c:v>2025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2738.1</c:v>
                </c:pt>
                <c:pt idx="1">
                  <c:v>4149.5</c:v>
                </c:pt>
                <c:pt idx="2">
                  <c:v>5817.2</c:v>
                </c:pt>
                <c:pt idx="3">
                  <c:v>7700.2</c:v>
                </c:pt>
                <c:pt idx="4">
                  <c:v>9723.7</c:v>
                </c:pt>
                <c:pt idx="5">
                  <c:v>12417.7</c:v>
                </c:pt>
                <c:pt idx="6">
                  <c:v>14281.1</c:v>
                </c:pt>
                <c:pt idx="7">
                  <c:v>15474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5"/>
        <c:axId val="2094734553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F6B63"/>
                </a:solidFill>
                <a:latin typeface="Microsoft JhengHe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3E8E1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5F6B63"/>
                    </a:solidFill>
                    <a:latin typeface="Arial"/>
                  </a:defRPr>
                </a:pPr>
                <a:r>
                  <a:rPr b="0" i="0" u="none" strike="noStrike">
                    <a:solidFill>
                      <a:srgbClr val="5F6B63"/>
                    </a:solidFill>
                    <a:latin typeface="Arial"/>
                  </a:rPr>
                  <a:t>公頃</a:t>
                </a:r>
              </a:p>
            </c:rich>
          </c:tx>
          <c:layout/>
          <c:overlay val="0"/>
        </c:title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F6B63"/>
                </a:solidFill>
                <a:latin typeface="Microsoft JhengHei"/>
              </a:defRPr>
            </a:pPr>
            <a:endParaRPr lang="en-US"/>
          </a:p>
        </c:txPr>
        <c:crossAx val="2094734554"/>
        <c:crosses val="autoZero"/>
        <c:crossBetween val="between"/>
      </c:valAx>
      <c:valAx>
        <c:axId val="2094734553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5F6B63"/>
                    </a:solidFill>
                    <a:latin typeface="Arial"/>
                  </a:defRPr>
                </a:pPr>
                <a:r>
                  <a:rPr b="0" i="0" u="none" strike="noStrike">
                    <a:solidFill>
                      <a:srgbClr val="5F6B63"/>
                    </a:solidFill>
                    <a:latin typeface="Arial"/>
                  </a:rPr>
                  <a:t>MW</a:t>
                </a:r>
              </a:p>
            </c:rich>
          </c:tx>
          <c:layout/>
          <c:overlay val="0"/>
        </c:title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F6B63"/>
                </a:solidFill>
                <a:latin typeface="Microsoft JhengHei"/>
              </a:defRPr>
            </a:pPr>
            <a:endParaRPr lang="en-US"/>
          </a:p>
        </c:txPr>
        <c:crossAx val="2094734555"/>
        <c:crosses val="max"/>
        <c:crossBetween val="between"/>
      </c:valAx>
      <c:catAx>
        <c:axId val="209473455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F6B63"/>
                </a:solidFill>
                <a:latin typeface="Microsoft JhengHei"/>
              </a:defRPr>
            </a:pPr>
            <a:endParaRPr lang="en-US"/>
          </a:p>
        </c:txPr>
        <c:crossAx val="2094734553"/>
        <c:crosses val="autoZero"/>
        <c:auto val="1"/>
        <c:lblAlgn val="ctr"/>
        <c:noMultiLvlLbl val="1"/>
      </c:cat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1D2A22"/>
              </a:solidFill>
              <a:latin typeface="Microsoft JhengHei"/>
              <a:cs typeface="Microsoft JhengHe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本簡報介紹以 Sentinel-2 衛星影像估算台灣近年新增太陽光電『蓋之前是什麼地』，特別是砍了多少樹。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動機：光電快速成長，爭議集中在『砍樹』，但缺乏全台尺度的量化數字。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方法依據：BigGIS Sentinel-2 影像變異分析的 NDVI/SI/Gn 決策樹；太陽能板以短波紅外與近紅外的光譜差辨識。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前身判斷：完工前多數年份是樹 → 樹林；1/3 以上年份是水 → 水體；其餘看農地/裸地何者多。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路徑分析：多數年份是樹＝主要數字；≥2 年是樹、之後到完工都不是樹＝先砍樹空窗再蓋；只有 2017 是樹＝基準年前已砍；只有 1 年是樹＝證據弱。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累計裝置容量含屋頂型，衛星看不到屋頂型，所以面積與容量不會等比，但趨勢同步。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chart" Target="/ppt/charts/chart1.xm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chart" Target="/ppt/charts/chart6.xml"/><Relationship Id="rId3" Type="http://schemas.openxmlformats.org/officeDocument/2006/relationships/image" Target="../media/image-11-1.png"/><Relationship Id="rId4" Type="http://schemas.openxmlformats.org/officeDocument/2006/relationships/image" Target="../media/image-11-2.png"/><Relationship Id="rId5" Type="http://schemas.openxmlformats.org/officeDocument/2006/relationships/image" Target="../media/image-11-3.png"/><Relationship Id="rId6" Type="http://schemas.openxmlformats.org/officeDocument/2006/relationships/image" Target="../media/image-11-4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D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822960"/>
            <a:ext cx="914400" cy="914400"/>
          </a:xfrm>
          <a:prstGeom prst="ellipse">
            <a:avLst/>
          </a:prstGeom>
          <a:solidFill>
            <a:srgbClr val="F0BE00"/>
          </a:solidFill>
          <a:ln w="12700">
            <a:solidFill>
              <a:srgbClr val="F0BE00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" y="1042416"/>
            <a:ext cx="475488" cy="47548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645920" y="822960"/>
            <a:ext cx="914400" cy="914400"/>
          </a:xfrm>
          <a:prstGeom prst="ellipse">
            <a:avLst/>
          </a:prstGeom>
          <a:solidFill>
            <a:srgbClr val="CFE3C7"/>
          </a:solidFill>
          <a:ln w="12700">
            <a:solidFill>
              <a:srgbClr val="CFE3C7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376" y="1042416"/>
            <a:ext cx="475488" cy="475488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48640" y="2103120"/>
            <a:ext cx="10058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太陽光電砍了多少樹？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548640" y="32461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CFE3C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用衛星「樹冠」分析台灣 2018–2025 光電用地變化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548640" y="393192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8E6D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Sentinel-2 衛星 × 農村水保署 BigGIS 植生判釋方法 × 能源署開放資料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557784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E6D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網站 richliu.github.io/treecrowns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8E6D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原始碼 github.com/richliu/treecrowns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4D2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理由與發想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新聞常說「光電砍樹」，但全台灣到底砍了多少？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777240" cy="777240"/>
          </a:xfrm>
          <a:prstGeom prst="ellipse">
            <a:avLst/>
          </a:prstGeom>
          <a:solidFill>
            <a:srgbClr val="2E6B3E"/>
          </a:solidFill>
          <a:ln w="12700">
            <a:solidFill>
              <a:srgbClr val="2E6B3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5178" y="1969618"/>
            <a:ext cx="404165" cy="40416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764792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爭議多、數字少</a:t>
            </a:r>
            <a:endParaRPr lang="en-US" sz="1900" dirty="0"/>
          </a:p>
        </p:txBody>
      </p:sp>
      <p:sp>
        <p:nvSpPr>
          <p:cNvPr id="7" name="Text 4"/>
          <p:cNvSpPr txBox="1"/>
          <p:nvPr/>
        </p:nvSpPr>
        <p:spPr>
          <a:xfrm>
            <a:off x="1554480" y="219456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「光電砍樹」「農地種電」「漁電共生」新聞不斷，但多是個案，缺少全台、逐年的客觀數字。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48640" y="3154680"/>
            <a:ext cx="777240" cy="777240"/>
          </a:xfrm>
          <a:prstGeom prst="ellipse">
            <a:avLst/>
          </a:prstGeom>
          <a:solidFill>
            <a:srgbClr val="2E6B3E"/>
          </a:solidFill>
          <a:ln w="12700">
            <a:solidFill>
              <a:srgbClr val="2E6B3E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178" y="3341218"/>
            <a:ext cx="404165" cy="404165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54480" y="3136392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衛星每 5 天拍一次台灣</a:t>
            </a:r>
            <a:endParaRPr lang="en-US" sz="1900" dirty="0"/>
          </a:p>
        </p:txBody>
      </p:sp>
      <p:sp>
        <p:nvSpPr>
          <p:cNvPr id="11" name="Text 7"/>
          <p:cNvSpPr txBox="1"/>
          <p:nvPr/>
        </p:nvSpPr>
        <p:spPr>
          <a:xfrm>
            <a:off x="1554480" y="356616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歐洲太空總署 Sentinel-2 免費開放 10 公尺影像，可以回頭檢查每一年的地表。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548640" y="4526280"/>
            <a:ext cx="777240" cy="777240"/>
          </a:xfrm>
          <a:prstGeom prst="ellipse">
            <a:avLst/>
          </a:prstGeom>
          <a:solidFill>
            <a:srgbClr val="2E6B3E"/>
          </a:solidFill>
          <a:ln w="12700">
            <a:solidFill>
              <a:srgbClr val="2E6B3E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178" y="4712818"/>
            <a:ext cx="404165" cy="404165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54480" y="4507992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政府已有現成方法</a:t>
            </a:r>
            <a:endParaRPr lang="en-US" sz="1900" dirty="0"/>
          </a:p>
        </p:txBody>
      </p:sp>
      <p:sp>
        <p:nvSpPr>
          <p:cNvPr id="15" name="Text 10"/>
          <p:cNvSpPr txBox="1"/>
          <p:nvPr/>
        </p:nvSpPr>
        <p:spPr>
          <a:xfrm>
            <a:off x="1554480" y="493776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農村水保署 BigGIS 以植生指標（NDVI）判釋森林、裸露地變化；我們沿用並擴大到全台、每年，再加上辨認太陽能板。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6766560" y="1691640"/>
            <a:ext cx="4892040" cy="448056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rgbClr val="DDE6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graphicFrame>
        <p:nvGraphicFramePr>
          <p:cNvPr id="17" name="Chart 0" descr=""/>
          <p:cNvGraphicFramePr/>
          <p:nvPr/>
        </p:nvGraphicFramePr>
        <p:xfrm>
          <a:off x="6903720" y="1828800"/>
          <a:ext cx="461772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18" name="Text 12"/>
          <p:cNvSpPr txBox="1"/>
          <p:nvPr/>
        </p:nvSpPr>
        <p:spPr>
          <a:xfrm>
            <a:off x="7040880" y="5166360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4D2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2018 年約 2.7 GW → 2025 年 15.5 GW，約 5.7 倍。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rgbClr val="1F4D2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這些新增的太陽能板，原本是什麼地？</a:t>
            </a:r>
            <a:endParaRPr lang="en-US" sz="1400" dirty="0"/>
          </a:p>
        </p:txBody>
      </p:sp>
      <p:sp>
        <p:nvSpPr>
          <p:cNvPr id="19" name="Text 13"/>
          <p:cNvSpPr txBox="1"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richliu.github.io/treecrowns ｜ github.com/richliu/treecrowns</a:t>
            </a:r>
            <a:endParaRPr lang="en-US" sz="1000" dirty="0"/>
          </a:p>
        </p:txBody>
      </p:sp>
      <p:sp>
        <p:nvSpPr>
          <p:cNvPr id="20" name="Text 14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4D2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怎麼做：四個步驟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把台灣切成約 3.7 億個 10 公尺小格子，一年一年追蹤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2532888" cy="4114800"/>
          </a:xfrm>
          <a:prstGeom prst="roundRect">
            <a:avLst>
              <a:gd name="adj" fmla="val 4332"/>
            </a:avLst>
          </a:prstGeom>
          <a:solidFill>
            <a:srgbClr val="FFFFFF"/>
          </a:solidFill>
          <a:ln w="9525">
            <a:solidFill>
              <a:srgbClr val="DDE6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312164" y="2194560"/>
            <a:ext cx="1005840" cy="1005840"/>
          </a:xfrm>
          <a:prstGeom prst="ellipse">
            <a:avLst/>
          </a:prstGeom>
          <a:solidFill>
            <a:srgbClr val="2E6B3E"/>
          </a:solidFill>
          <a:ln w="12700">
            <a:solidFill>
              <a:srgbClr val="2E6B3E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566" y="2435962"/>
            <a:ext cx="523037" cy="523037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7724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C4B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429000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每年一張無雲照片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3977640"/>
            <a:ext cx="198424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每年取最清楚的 15 次衛星影像，遮掉雲與雲影後取中位數，拼出全台無雲合成圖。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 rot="5400000">
            <a:off x="3154680" y="2560320"/>
            <a:ext cx="182880" cy="274320"/>
          </a:xfrm>
          <a:prstGeom prst="rtTriangle">
            <a:avLst/>
          </a:prstGeom>
          <a:solidFill>
            <a:srgbClr val="B8C4BA"/>
          </a:solidFill>
          <a:ln w="12700">
            <a:solidFill>
              <a:srgbClr val="B8C4B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401568" y="1828800"/>
            <a:ext cx="2532888" cy="4114800"/>
          </a:xfrm>
          <a:prstGeom prst="roundRect">
            <a:avLst>
              <a:gd name="adj" fmla="val 4332"/>
            </a:avLst>
          </a:prstGeom>
          <a:solidFill>
            <a:srgbClr val="FFFFFF"/>
          </a:solidFill>
          <a:ln w="9525">
            <a:solidFill>
              <a:srgbClr val="DDE6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165092" y="2194560"/>
            <a:ext cx="1005840" cy="1005840"/>
          </a:xfrm>
          <a:prstGeom prst="ellipse">
            <a:avLst/>
          </a:prstGeom>
          <a:solidFill>
            <a:srgbClr val="F0BE00"/>
          </a:solidFill>
          <a:ln w="12700">
            <a:solidFill>
              <a:srgbClr val="F0BE00"/>
            </a:solidFill>
            <a:prstDash val="solid"/>
          </a:ln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6494" y="2435962"/>
            <a:ext cx="523037" cy="523037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3630168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C4B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1"/>
          <p:cNvSpPr txBox="1"/>
          <p:nvPr/>
        </p:nvSpPr>
        <p:spPr>
          <a:xfrm>
            <a:off x="3630168" y="3429000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每一格判斷地表</a:t>
            </a:r>
            <a:endParaRPr lang="en-US" sz="1900" dirty="0"/>
          </a:p>
        </p:txBody>
      </p:sp>
      <p:sp>
        <p:nvSpPr>
          <p:cNvPr id="16" name="Text 12"/>
          <p:cNvSpPr txBox="1"/>
          <p:nvPr/>
        </p:nvSpPr>
        <p:spPr>
          <a:xfrm>
            <a:off x="3675888" y="3977640"/>
            <a:ext cx="198424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樹林（整年都綠）、農地/低植生、水、裸地/建物、太陽能板。太陽能板以台南七股、彰濱案場校正。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 rot="5400000">
            <a:off x="6007608" y="2560320"/>
            <a:ext cx="182880" cy="274320"/>
          </a:xfrm>
          <a:prstGeom prst="rtTriangle">
            <a:avLst/>
          </a:prstGeom>
          <a:solidFill>
            <a:srgbClr val="B8C4BA"/>
          </a:solidFill>
          <a:ln w="12700">
            <a:solidFill>
              <a:srgbClr val="B8C4BA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254496" y="1828800"/>
            <a:ext cx="2532888" cy="4114800"/>
          </a:xfrm>
          <a:prstGeom prst="roundRect">
            <a:avLst>
              <a:gd name="adj" fmla="val 4332"/>
            </a:avLst>
          </a:prstGeom>
          <a:solidFill>
            <a:srgbClr val="FFFFFF"/>
          </a:solidFill>
          <a:ln w="9525">
            <a:solidFill>
              <a:srgbClr val="DDE6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7018020" y="2194560"/>
            <a:ext cx="1005840" cy="1005840"/>
          </a:xfrm>
          <a:prstGeom prst="ellipse">
            <a:avLst/>
          </a:prstGeom>
          <a:solidFill>
            <a:srgbClr val="1E90FF"/>
          </a:solidFill>
          <a:ln w="12700">
            <a:solidFill>
              <a:srgbClr val="1E90FF"/>
            </a:solidFill>
            <a:prstDash val="solid"/>
          </a:ln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9422" y="2435962"/>
            <a:ext cx="523037" cy="523037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483096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C4B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lang="en-US" sz="2200" dirty="0"/>
          </a:p>
        </p:txBody>
      </p:sp>
      <p:sp>
        <p:nvSpPr>
          <p:cNvPr id="22" name="Text 17"/>
          <p:cNvSpPr txBox="1"/>
          <p:nvPr/>
        </p:nvSpPr>
        <p:spPr>
          <a:xfrm>
            <a:off x="6483096" y="3429000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逐年追蹤變化</a:t>
            </a:r>
            <a:endParaRPr lang="en-US" sz="1900" dirty="0"/>
          </a:p>
        </p:txBody>
      </p:sp>
      <p:sp>
        <p:nvSpPr>
          <p:cNvPr id="23" name="Text 18"/>
          <p:cNvSpPr txBox="1"/>
          <p:nvPr/>
        </p:nvSpPr>
        <p:spPr>
          <a:xfrm>
            <a:off x="6528816" y="3977640"/>
            <a:ext cx="198424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某格第一次變成太陽能板且隔年仍是＝完工年；回頭看完工前是樹、水、農地還是裸地。2018 為基準年。</a:t>
            </a:r>
            <a:endParaRPr lang="en-US" sz="1400" dirty="0"/>
          </a:p>
        </p:txBody>
      </p:sp>
      <p:sp>
        <p:nvSpPr>
          <p:cNvPr id="24" name="Shape 19"/>
          <p:cNvSpPr/>
          <p:nvPr/>
        </p:nvSpPr>
        <p:spPr>
          <a:xfrm rot="5400000">
            <a:off x="8860536" y="2560320"/>
            <a:ext cx="182880" cy="274320"/>
          </a:xfrm>
          <a:prstGeom prst="rtTriangle">
            <a:avLst/>
          </a:prstGeom>
          <a:solidFill>
            <a:srgbClr val="B8C4BA"/>
          </a:solidFill>
          <a:ln w="12700">
            <a:solidFill>
              <a:srgbClr val="B8C4BA"/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>
            <a:off x="9107424" y="1828800"/>
            <a:ext cx="2532888" cy="4114800"/>
          </a:xfrm>
          <a:prstGeom prst="roundRect">
            <a:avLst>
              <a:gd name="adj" fmla="val 4332"/>
            </a:avLst>
          </a:prstGeom>
          <a:solidFill>
            <a:srgbClr val="FFFFFF"/>
          </a:solidFill>
          <a:ln w="9525">
            <a:solidFill>
              <a:srgbClr val="DDE6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26" name="Shape 21"/>
          <p:cNvSpPr/>
          <p:nvPr/>
        </p:nvSpPr>
        <p:spPr>
          <a:xfrm>
            <a:off x="9870948" y="2194560"/>
            <a:ext cx="1005840" cy="1005840"/>
          </a:xfrm>
          <a:prstGeom prst="ellipse">
            <a:avLst/>
          </a:prstGeom>
          <a:solidFill>
            <a:srgbClr val="966E50"/>
          </a:solidFill>
          <a:ln w="12700">
            <a:solidFill>
              <a:srgbClr val="966E50"/>
            </a:solidFill>
            <a:prstDash val="solid"/>
          </a:ln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2350" y="2435962"/>
            <a:ext cx="523037" cy="523037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9336024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C4B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lang="en-US" sz="2200" dirty="0"/>
          </a:p>
        </p:txBody>
      </p:sp>
      <p:sp>
        <p:nvSpPr>
          <p:cNvPr id="29" name="Text 23"/>
          <p:cNvSpPr txBox="1"/>
          <p:nvPr/>
        </p:nvSpPr>
        <p:spPr>
          <a:xfrm>
            <a:off x="9336024" y="3429000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與政府資料比對</a:t>
            </a:r>
            <a:endParaRPr lang="en-US" sz="1900" dirty="0"/>
          </a:p>
        </p:txBody>
      </p:sp>
      <p:sp>
        <p:nvSpPr>
          <p:cNvPr id="30" name="Text 24"/>
          <p:cNvSpPr txBox="1"/>
          <p:nvPr/>
        </p:nvSpPr>
        <p:spPr>
          <a:xfrm>
            <a:off x="9381744" y="3977640"/>
            <a:ext cx="198424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能源署案場清單與裝置容量、山坡地、國有林、地形資料交叉檢查。</a:t>
            </a:r>
            <a:endParaRPr lang="en-US" sz="1400" dirty="0"/>
          </a:p>
        </p:txBody>
      </p:sp>
      <p:sp>
        <p:nvSpPr>
          <p:cNvPr id="31" name="Text 25"/>
          <p:cNvSpPr txBox="1"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richliu.github.io/treecrowns ｜ github.com/richliu/treecrowns</a:t>
            </a:r>
            <a:endParaRPr lang="en-US" sz="1000" dirty="0"/>
          </a:p>
        </p:txBody>
      </p:sp>
      <p:sp>
        <p:nvSpPr>
          <p:cNvPr id="32" name="Text 26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4D2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資料來源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全部使用公開、免費的資料與開源工具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3483864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9525">
            <a:solidFill>
              <a:srgbClr val="DDE6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011680"/>
            <a:ext cx="685800" cy="685800"/>
          </a:xfrm>
          <a:prstGeom prst="ellipse">
            <a:avLst/>
          </a:prstGeom>
          <a:solidFill>
            <a:srgbClr val="2E6B3E"/>
          </a:solidFill>
          <a:ln w="12700">
            <a:solidFill>
              <a:srgbClr val="2E6B3E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7552" y="2176272"/>
            <a:ext cx="356616" cy="35661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91640" y="2057400"/>
            <a:ext cx="215798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Sentinel-2 L2A 衛星影像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834640"/>
            <a:ext cx="29352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歐洲太空總署 Copernicus；AWS Open Data（Element84 Earth Search）。2017–2025，每年 19 個圖幅，約 30 GB 合成影像。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352544" y="1737360"/>
            <a:ext cx="3483864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9525">
            <a:solidFill>
              <a:srgbClr val="DDE6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626864" y="2011680"/>
            <a:ext cx="685800" cy="685800"/>
          </a:xfrm>
          <a:prstGeom prst="ellipse">
            <a:avLst/>
          </a:prstGeom>
          <a:solidFill>
            <a:srgbClr val="2E6B3E"/>
          </a:solidFill>
          <a:ln w="12700">
            <a:solidFill>
              <a:srgbClr val="2E6B3E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1456" y="2176272"/>
            <a:ext cx="356616" cy="356616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495544" y="2057400"/>
            <a:ext cx="215798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BigGIS 植生判釋方法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4626864" y="2834640"/>
            <a:ext cx="29352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農業部農村發展及水土保持署「Sentinel-2 影像變異分析」：NDVI、陰影、綠度指標決策樹。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8156448" y="1737360"/>
            <a:ext cx="3483864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9525">
            <a:solidFill>
              <a:srgbClr val="DDE6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430768" y="2011680"/>
            <a:ext cx="685800" cy="685800"/>
          </a:xfrm>
          <a:prstGeom prst="ellipse">
            <a:avLst/>
          </a:prstGeom>
          <a:solidFill>
            <a:srgbClr val="2E6B3E"/>
          </a:solidFill>
          <a:ln w="12700">
            <a:solidFill>
              <a:srgbClr val="2E6B3E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0" y="2176272"/>
            <a:ext cx="356616" cy="35661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9299448" y="2057400"/>
            <a:ext cx="215798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能源署光電資料</a:t>
            </a:r>
            <a:endParaRPr lang="en-US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8430768" y="2834640"/>
            <a:ext cx="29352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電業級案場地號清單（419 案、6,685 公頃）、各縣市同意備案、全國裝置容量年資料。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548640" y="4160520"/>
            <a:ext cx="3483864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9525">
            <a:solidFill>
              <a:srgbClr val="DDE6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822960" y="4434840"/>
            <a:ext cx="685800" cy="685800"/>
          </a:xfrm>
          <a:prstGeom prst="ellipse">
            <a:avLst/>
          </a:prstGeom>
          <a:solidFill>
            <a:srgbClr val="2E6B3E"/>
          </a:solidFill>
          <a:ln w="12700">
            <a:solidFill>
              <a:srgbClr val="2E6B3E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552" y="4599432"/>
            <a:ext cx="356616" cy="356616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691640" y="4480560"/>
            <a:ext cx="215798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山坡地與國有林</a:t>
            </a:r>
            <a:endParaRPr lang="en-US" sz="1700" dirty="0"/>
          </a:p>
        </p:txBody>
      </p:sp>
      <p:sp>
        <p:nvSpPr>
          <p:cNvPr id="23" name="Text 17"/>
          <p:cNvSpPr txBox="1"/>
          <p:nvPr/>
        </p:nvSpPr>
        <p:spPr>
          <a:xfrm>
            <a:off x="822960" y="5257800"/>
            <a:ext cx="29352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農村水保署 115 年山坡地範圍圖（非六都）、林業保育署國有林事業區圖。</a:t>
            </a:r>
            <a:endParaRPr lang="en-US" sz="1300" dirty="0"/>
          </a:p>
        </p:txBody>
      </p:sp>
      <p:sp>
        <p:nvSpPr>
          <p:cNvPr id="24" name="Shape 18"/>
          <p:cNvSpPr/>
          <p:nvPr/>
        </p:nvSpPr>
        <p:spPr>
          <a:xfrm>
            <a:off x="4352544" y="4160520"/>
            <a:ext cx="3483864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9525">
            <a:solidFill>
              <a:srgbClr val="DDE6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4626864" y="4434840"/>
            <a:ext cx="685800" cy="685800"/>
          </a:xfrm>
          <a:prstGeom prst="ellipse">
            <a:avLst/>
          </a:prstGeom>
          <a:solidFill>
            <a:srgbClr val="2E6B3E"/>
          </a:solidFill>
          <a:ln w="12700">
            <a:solidFill>
              <a:srgbClr val="2E6B3E"/>
            </a:solidFill>
            <a:prstDash val="solid"/>
          </a:ln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1456" y="4599432"/>
            <a:ext cx="356616" cy="356616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5495544" y="4480560"/>
            <a:ext cx="215798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地形</a:t>
            </a:r>
            <a:endParaRPr lang="en-US" sz="1700" dirty="0"/>
          </a:p>
        </p:txBody>
      </p:sp>
      <p:sp>
        <p:nvSpPr>
          <p:cNvPr id="28" name="Text 21"/>
          <p:cNvSpPr txBox="1"/>
          <p:nvPr/>
        </p:nvSpPr>
        <p:spPr>
          <a:xfrm>
            <a:off x="4626864" y="5257800"/>
            <a:ext cx="29352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Copernicus DEM 30 公尺數值地表模型，推估標高與坡度。</a:t>
            </a:r>
            <a:endParaRPr lang="en-US" sz="1300" dirty="0"/>
          </a:p>
        </p:txBody>
      </p:sp>
      <p:sp>
        <p:nvSpPr>
          <p:cNvPr id="29" name="Shape 22"/>
          <p:cNvSpPr/>
          <p:nvPr/>
        </p:nvSpPr>
        <p:spPr>
          <a:xfrm>
            <a:off x="8156448" y="4160520"/>
            <a:ext cx="3483864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9525">
            <a:solidFill>
              <a:srgbClr val="DDE6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8430768" y="4434840"/>
            <a:ext cx="685800" cy="685800"/>
          </a:xfrm>
          <a:prstGeom prst="ellipse">
            <a:avLst/>
          </a:prstGeom>
          <a:solidFill>
            <a:srgbClr val="2E6B3E"/>
          </a:solidFill>
          <a:ln w="12700">
            <a:solidFill>
              <a:srgbClr val="2E6B3E"/>
            </a:solidFill>
            <a:prstDash val="solid"/>
          </a:ln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5360" y="4599432"/>
            <a:ext cx="356616" cy="356616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9299448" y="4480560"/>
            <a:ext cx="215798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底圖與行政界</a:t>
            </a:r>
            <a:endParaRPr lang="en-US" sz="1700" dirty="0"/>
          </a:p>
        </p:txBody>
      </p:sp>
      <p:sp>
        <p:nvSpPr>
          <p:cNvPr id="33" name="Text 25"/>
          <p:cNvSpPr txBox="1"/>
          <p:nvPr/>
        </p:nvSpPr>
        <p:spPr>
          <a:xfrm>
            <a:off x="8430768" y="5257800"/>
            <a:ext cx="29352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國土測繪中心正射影像（目視抽查）、內政部縣市 / 鄉鎮界。</a:t>
            </a:r>
            <a:endParaRPr lang="en-US" sz="1300" dirty="0"/>
          </a:p>
        </p:txBody>
      </p:sp>
      <p:sp>
        <p:nvSpPr>
          <p:cNvPr id="34" name="Text 26"/>
          <p:cNvSpPr txBox="1"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richliu.github.io/treecrowns ｜ github.com/richliu/treecrowns</a:t>
            </a:r>
            <a:endParaRPr lang="en-US" sz="1000" dirty="0"/>
          </a:p>
        </p:txBody>
      </p:sp>
      <p:sp>
        <p:nvSpPr>
          <p:cNvPr id="35" name="Text 27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4D2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先認識單位：「公頃」有多大？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本簡報的面積都用公頃（hectare，縮寫 ha）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4754880" cy="4389120"/>
          </a:xfrm>
          <a:prstGeom prst="roundRect">
            <a:avLst>
              <a:gd name="adj" fmla="val 2500"/>
            </a:avLst>
          </a:prstGeom>
          <a:solidFill>
            <a:srgbClr val="F4F8F2"/>
          </a:solidFill>
          <a:ln w="9525">
            <a:solidFill>
              <a:srgbClr val="DDE6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54480" y="2103120"/>
            <a:ext cx="2743200" cy="2743200"/>
          </a:xfrm>
          <a:prstGeom prst="rect">
            <a:avLst/>
          </a:prstGeom>
          <a:solidFill>
            <a:srgbClr val="CFE3C7"/>
          </a:solidFill>
          <a:ln w="25400">
            <a:solidFill>
              <a:srgbClr val="2E6B3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554480" y="306324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F4D2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 公頃</a:t>
            </a:r>
            <a:endParaRPr lang="en-US" sz="3600" dirty="0"/>
          </a:p>
        </p:txBody>
      </p:sp>
      <p:sp>
        <p:nvSpPr>
          <p:cNvPr id="7" name="Text 5"/>
          <p:cNvSpPr txBox="1"/>
          <p:nvPr/>
        </p:nvSpPr>
        <p:spPr>
          <a:xfrm>
            <a:off x="1554480" y="49377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100 公尺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4389120" y="329184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100 公尺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544068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= 10,000 平方公尺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5760720" y="1783080"/>
            <a:ext cx="777240" cy="777240"/>
          </a:xfrm>
          <a:prstGeom prst="ellipse">
            <a:avLst/>
          </a:prstGeom>
          <a:solidFill>
            <a:srgbClr val="F0BE00"/>
          </a:solidFill>
          <a:ln w="12700">
            <a:solidFill>
              <a:srgbClr val="F0BE00"/>
            </a:solidFill>
            <a:prstDash val="solid"/>
          </a:ln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7258" y="1969618"/>
            <a:ext cx="404165" cy="404165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6766560" y="178308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≈ 3,025 坪</a:t>
            </a:r>
            <a:endParaRPr lang="en-US" sz="2200" dirty="0"/>
          </a:p>
        </p:txBody>
      </p:sp>
      <p:sp>
        <p:nvSpPr>
          <p:cNvPr id="13" name="Text 10"/>
          <p:cNvSpPr txBox="1"/>
          <p:nvPr/>
        </p:nvSpPr>
        <p:spPr>
          <a:xfrm>
            <a:off x="6766560" y="22402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約 100 間 30 坪的房子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5760720" y="2880360"/>
            <a:ext cx="777240" cy="777240"/>
          </a:xfrm>
          <a:prstGeom prst="ellipse">
            <a:avLst/>
          </a:prstGeom>
          <a:solidFill>
            <a:srgbClr val="E0A800"/>
          </a:solidFill>
          <a:ln w="12700">
            <a:solidFill>
              <a:srgbClr val="E0A800"/>
            </a:solidFill>
            <a:prstDash val="solid"/>
          </a:ln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258" y="3066898"/>
            <a:ext cx="404165" cy="404165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6766560" y="288036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≈ 1.03 甲</a:t>
            </a:r>
            <a:endParaRPr lang="en-US" sz="2200" dirty="0"/>
          </a:p>
        </p:txBody>
      </p:sp>
      <p:sp>
        <p:nvSpPr>
          <p:cNvPr id="17" name="Text 13"/>
          <p:cNvSpPr txBox="1"/>
          <p:nvPr/>
        </p:nvSpPr>
        <p:spPr>
          <a:xfrm>
            <a:off x="6766560" y="333756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台灣農地常用的「甲」，幾乎一樣大</a:t>
            </a:r>
            <a:endParaRPr lang="en-US" sz="1400" dirty="0"/>
          </a:p>
        </p:txBody>
      </p:sp>
      <p:sp>
        <p:nvSpPr>
          <p:cNvPr id="18" name="Shape 14"/>
          <p:cNvSpPr/>
          <p:nvPr/>
        </p:nvSpPr>
        <p:spPr>
          <a:xfrm>
            <a:off x="5760720" y="3977640"/>
            <a:ext cx="777240" cy="777240"/>
          </a:xfrm>
          <a:prstGeom prst="ellipse">
            <a:avLst/>
          </a:prstGeom>
          <a:solidFill>
            <a:srgbClr val="1E90FF"/>
          </a:solidFill>
          <a:ln w="12700">
            <a:solidFill>
              <a:srgbClr val="1E90FF"/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258" y="4164178"/>
            <a:ext cx="404165" cy="40416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6766560" y="397764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≈ 1.4 個足球場</a:t>
            </a:r>
            <a:endParaRPr lang="en-US" sz="2200" dirty="0"/>
          </a:p>
        </p:txBody>
      </p:sp>
      <p:sp>
        <p:nvSpPr>
          <p:cNvPr id="21" name="Text 16"/>
          <p:cNvSpPr txBox="1"/>
          <p:nvPr/>
        </p:nvSpPr>
        <p:spPr>
          <a:xfrm>
            <a:off x="6766560" y="443484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標準足球場 105 × 68 公尺</a:t>
            </a:r>
            <a:endParaRPr lang="en-US" sz="1400" dirty="0"/>
          </a:p>
        </p:txBody>
      </p:sp>
      <p:sp>
        <p:nvSpPr>
          <p:cNvPr id="22" name="Shape 17"/>
          <p:cNvSpPr/>
          <p:nvPr/>
        </p:nvSpPr>
        <p:spPr>
          <a:xfrm>
            <a:off x="5760720" y="5074920"/>
            <a:ext cx="777240" cy="777240"/>
          </a:xfrm>
          <a:prstGeom prst="ellipse">
            <a:avLst/>
          </a:prstGeom>
          <a:solidFill>
            <a:srgbClr val="2E6B3E"/>
          </a:solidFill>
          <a:ln w="12700">
            <a:solidFill>
              <a:srgbClr val="2E6B3E"/>
            </a:solidFill>
            <a:prstDash val="solid"/>
          </a:ln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7258" y="5261458"/>
            <a:ext cx="404165" cy="404165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6766560" y="507492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大安森林公園 ≈ 26 公頃</a:t>
            </a:r>
            <a:endParaRPr lang="en-US" sz="2200" dirty="0"/>
          </a:p>
        </p:txBody>
      </p:sp>
      <p:sp>
        <p:nvSpPr>
          <p:cNvPr id="25" name="Text 19"/>
          <p:cNvSpPr txBox="1"/>
          <p:nvPr/>
        </p:nvSpPr>
        <p:spPr>
          <a:xfrm>
            <a:off x="6766560" y="553212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本簡報常用它當比較單位</a:t>
            </a:r>
            <a:endParaRPr lang="en-US" sz="1400" dirty="0"/>
          </a:p>
        </p:txBody>
      </p:sp>
      <p:sp>
        <p:nvSpPr>
          <p:cNvPr id="26" name="Text 20"/>
          <p:cNvSpPr txBox="1"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richliu.github.io/treecrowns ｜ github.com/richliu/treecrowns</a:t>
            </a:r>
            <a:endParaRPr lang="en-US" sz="1000" dirty="0"/>
          </a:p>
        </p:txBody>
      </p:sp>
      <p:sp>
        <p:nvSpPr>
          <p:cNvPr id="27" name="Text 21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4D2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結果總覽：2019–2025 新增的太陽能板，原本是什麼？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全台新增 3,866 公頃（≈ 149 座大安森林公園）；2018 年以前已存在 180 公頃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6675120" cy="96012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9525">
            <a:solidFill>
              <a:srgbClr val="DDE6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2057400"/>
            <a:ext cx="411480" cy="411480"/>
          </a:xfrm>
          <a:prstGeom prst="ellipse">
            <a:avLst/>
          </a:prstGeom>
          <a:solidFill>
            <a:srgbClr val="E0A800"/>
          </a:solidFill>
          <a:ln w="12700">
            <a:solidFill>
              <a:srgbClr val="E0A80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371600" y="1892808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農地 / 低植生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1371600" y="22860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約一半，最多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4389120" y="1856232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600" b="1" dirty="0">
                <a:solidFill>
                  <a:srgbClr val="E0A80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1,912 公頃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3840480" y="233172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49.4%　≈ 74 座大安森林公園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2880360"/>
            <a:ext cx="6675120" cy="96012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9525">
            <a:solidFill>
              <a:srgbClr val="DDE6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777240" y="3154680"/>
            <a:ext cx="411480" cy="411480"/>
          </a:xfrm>
          <a:prstGeom prst="ellipse">
            <a:avLst/>
          </a:prstGeom>
          <a:solidFill>
            <a:srgbClr val="1E90FF"/>
          </a:solidFill>
          <a:ln w="12700">
            <a:solidFill>
              <a:srgbClr val="1E90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371600" y="2990088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水體（魚塭 / 鹽田 / 埤塘）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33832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漁電共生、水面型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389120" y="2953512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600" b="1" dirty="0">
                <a:solidFill>
                  <a:srgbClr val="1E90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1,201 公頃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3840480" y="342900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31.1%　≈ 46 座大安森林公園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3977640"/>
            <a:ext cx="6675120" cy="96012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9525">
            <a:solidFill>
              <a:srgbClr val="DDE6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777240" y="4251960"/>
            <a:ext cx="411480" cy="411480"/>
          </a:xfrm>
          <a:prstGeom prst="ellipse">
            <a:avLst/>
          </a:prstGeom>
          <a:solidFill>
            <a:srgbClr val="966E50"/>
          </a:solidFill>
          <a:ln w="12700">
            <a:solidFill>
              <a:srgbClr val="966E5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1371600" y="4087368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裸露地 / 建物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44805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含整地、乾鹽田、工業區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4389120" y="4050792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600" b="1" dirty="0">
                <a:solidFill>
                  <a:srgbClr val="966E5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659 公頃</a:t>
            </a:r>
            <a:endParaRPr lang="en-US" sz="2600" dirty="0"/>
          </a:p>
        </p:txBody>
      </p:sp>
      <p:sp>
        <p:nvSpPr>
          <p:cNvPr id="21" name="Text 19"/>
          <p:cNvSpPr txBox="1"/>
          <p:nvPr/>
        </p:nvSpPr>
        <p:spPr>
          <a:xfrm>
            <a:off x="3840480" y="452628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17.0%　≈ 25 座大安森林公園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48640" y="5074920"/>
            <a:ext cx="6675120" cy="96012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9525">
            <a:solidFill>
              <a:srgbClr val="DDE6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777240" y="5349240"/>
            <a:ext cx="411480" cy="411480"/>
          </a:xfrm>
          <a:prstGeom prst="ellipse">
            <a:avLst/>
          </a:prstGeom>
          <a:solidFill>
            <a:srgbClr val="DC003C"/>
          </a:solidFill>
          <a:ln w="12700">
            <a:solidFill>
              <a:srgbClr val="DC003C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1371600" y="5184648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樹林（砍樹光電）</a:t>
            </a:r>
            <a:endParaRPr lang="en-US" sz="17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55778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含空窗多年再蓋 127，最寬 220 公頃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4389120" y="5148072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600" b="1" dirty="0">
                <a:solidFill>
                  <a:srgbClr val="DC003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94 公頃</a:t>
            </a:r>
            <a:endParaRPr lang="en-US" sz="2600" dirty="0"/>
          </a:p>
        </p:txBody>
      </p:sp>
      <p:sp>
        <p:nvSpPr>
          <p:cNvPr id="27" name="Text 25"/>
          <p:cNvSpPr txBox="1"/>
          <p:nvPr/>
        </p:nvSpPr>
        <p:spPr>
          <a:xfrm>
            <a:off x="3840480" y="56235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2.4%　≈ 3.6 座大安森林公園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7498080" y="1783080"/>
            <a:ext cx="4160520" cy="4251960"/>
          </a:xfrm>
          <a:prstGeom prst="roundRect">
            <a:avLst>
              <a:gd name="adj" fmla="val 2637"/>
            </a:avLst>
          </a:prstGeom>
          <a:solidFill>
            <a:srgbClr val="FFFFFF"/>
          </a:solidFill>
          <a:ln w="9525">
            <a:solidFill>
              <a:srgbClr val="DDE6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graphicFrame>
        <p:nvGraphicFramePr>
          <p:cNvPr id="29" name="Chart 0" descr=""/>
          <p:cNvGraphicFramePr/>
          <p:nvPr/>
        </p:nvGraphicFramePr>
        <p:xfrm>
          <a:off x="7589520" y="1874520"/>
          <a:ext cx="3977640" cy="4069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30" name="Text 27"/>
          <p:cNvSpPr txBox="1"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richliu.github.io/treecrowns ｜ github.com/richliu/treecrowns</a:t>
            </a:r>
            <a:endParaRPr lang="en-US" sz="1000" dirty="0"/>
          </a:p>
        </p:txBody>
      </p:sp>
      <p:sp>
        <p:nvSpPr>
          <p:cNvPr id="31" name="Text 28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4D2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每年新增多少？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依「蓋之前是什麼」分色（公頃）；2021 年起每年新增約 585–720 公頃</a:t>
            </a:r>
            <a:endParaRPr lang="en-US" sz="15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645920"/>
          <a:ext cx="7680960" cy="4572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8503920" y="1737360"/>
            <a:ext cx="3154680" cy="4389120"/>
          </a:xfrm>
          <a:prstGeom prst="roundRect">
            <a:avLst>
              <a:gd name="adj" fmla="val 3478"/>
            </a:avLst>
          </a:prstGeom>
          <a:solidFill>
            <a:srgbClr val="F4F8F2"/>
          </a:solidFill>
          <a:ln w="9525">
            <a:solidFill>
              <a:srgbClr val="DDE6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8686800" y="1920240"/>
            <a:ext cx="278892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2019–2020 每年約 217–272 公頃，2021 起倍增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水體（藍）在 2021、2023、2024 年特別多：漁電共生、彰濱水面型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砍樹光電（紅）每年都很少，最多是 2022 年的 45 公頃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2025 年只有一年觀測，尚待隔年確認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richliu.github.io/treecrowns ｜ github.com/richliu/treecrowns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4D2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哪些縣市最多？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前 10 名縣市新增光電（2019–2025，公頃），依前身分色</a:t>
            </a:r>
            <a:endParaRPr lang="en-US" sz="15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645920"/>
          <a:ext cx="7680960" cy="4663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8503920" y="1737360"/>
            <a:ext cx="3154680" cy="4389120"/>
          </a:xfrm>
          <a:prstGeom prst="roundRect">
            <a:avLst>
              <a:gd name="adj" fmla="val 3478"/>
            </a:avLst>
          </a:prstGeom>
          <a:solidFill>
            <a:srgbClr val="F4F8F2"/>
          </a:solidFill>
          <a:ln w="9525">
            <a:solidFill>
              <a:srgbClr val="DDE6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8686800" y="1920240"/>
            <a:ext cx="278892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台南市最多（1,237 公頃），以農地為主（666）、魚塭次之（397）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彰化以水體為主：彰濱工業區、鹿港濱海水面型光電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嘉義、雲林以農地 / 低植生為主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砍樹光電最多的是花蓮縣（38 公頃）與屏東縣（35 公頃）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richliu.github.io/treecrowns ｜ github.com/richliu/treecrowns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4D2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衛星看得到的改變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同一地點 2018 年（上）vs 2025 年（下）｜本研究 Sentinel-2 年度去雲合成影像（ESA Copernicus），10 公尺解析度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73352"/>
            <a:ext cx="292608" cy="292608"/>
          </a:xfrm>
          <a:prstGeom prst="ellipse">
            <a:avLst/>
          </a:prstGeom>
          <a:solidFill>
            <a:srgbClr val="DC003C"/>
          </a:solidFill>
          <a:ln w="12700">
            <a:solidFill>
              <a:srgbClr val="DC003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60120" y="1600200"/>
            <a:ext cx="30723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樹林 → 光電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960120" y="2011680"/>
            <a:ext cx="30723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花蓮鳳林（約 34 公頃）</a:t>
            </a:r>
            <a:endParaRPr lang="en-US" sz="1300" dirty="0"/>
          </a:p>
        </p:txBody>
      </p:sp>
      <p:pic>
        <p:nvPicPr>
          <p:cNvPr id="7" name="Image 0" descr="/prj/treecrowns/slides-src/img/hualien_tree_201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6544" y="2468880"/>
            <a:ext cx="1874520" cy="187452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60120" y="3177540"/>
            <a:ext cx="9692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2018</a:t>
            </a:r>
            <a:endParaRPr lang="en-US" sz="2000" dirty="0"/>
          </a:p>
        </p:txBody>
      </p:sp>
      <p:pic>
        <p:nvPicPr>
          <p:cNvPr id="9" name="Image 1" descr="/prj/treecrowns/slides-src/img/hualien_tree_2025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544" y="4434840"/>
            <a:ext cx="1874520" cy="187452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960120" y="5143500"/>
            <a:ext cx="9692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DC003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2025</a:t>
            </a:r>
            <a:endParaRPr lang="en-US" sz="2000" dirty="0"/>
          </a:p>
        </p:txBody>
      </p:sp>
      <p:sp>
        <p:nvSpPr>
          <p:cNvPr id="11" name="Shape 7"/>
          <p:cNvSpPr/>
          <p:nvPr/>
        </p:nvSpPr>
        <p:spPr>
          <a:xfrm>
            <a:off x="4352544" y="1673352"/>
            <a:ext cx="292608" cy="292608"/>
          </a:xfrm>
          <a:prstGeom prst="ellipse">
            <a:avLst/>
          </a:prstGeom>
          <a:solidFill>
            <a:srgbClr val="1E90FF"/>
          </a:solidFill>
          <a:ln w="12700">
            <a:solidFill>
              <a:srgbClr val="1E90FF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4764024" y="1600200"/>
            <a:ext cx="30723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水面 → 光電</a:t>
            </a:r>
            <a:endParaRPr lang="en-US" sz="1900" dirty="0"/>
          </a:p>
        </p:txBody>
      </p:sp>
      <p:sp>
        <p:nvSpPr>
          <p:cNvPr id="13" name="Text 9"/>
          <p:cNvSpPr txBox="1"/>
          <p:nvPr/>
        </p:nvSpPr>
        <p:spPr>
          <a:xfrm>
            <a:off x="4764024" y="2011680"/>
            <a:ext cx="30723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彰化鹿港 彰濱（約 318 公頃）</a:t>
            </a:r>
            <a:endParaRPr lang="en-US" sz="1300" dirty="0"/>
          </a:p>
        </p:txBody>
      </p:sp>
      <p:pic>
        <p:nvPicPr>
          <p:cNvPr id="14" name="Image 2" descr="/prj/treecrowns/slides-src/img/changbin_water_201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448" y="2468880"/>
            <a:ext cx="1874520" cy="18745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764024" y="3177540"/>
            <a:ext cx="9692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2018</a:t>
            </a:r>
            <a:endParaRPr lang="en-US" sz="2000" dirty="0"/>
          </a:p>
        </p:txBody>
      </p:sp>
      <p:pic>
        <p:nvPicPr>
          <p:cNvPr id="16" name="Image 3" descr="/prj/treecrowns/slides-src/img/changbin_water_2025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0448" y="4434840"/>
            <a:ext cx="1874520" cy="187452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4764024" y="5143500"/>
            <a:ext cx="9692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1E90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2025</a:t>
            </a:r>
            <a:endParaRPr lang="en-US" sz="2000" dirty="0"/>
          </a:p>
        </p:txBody>
      </p:sp>
      <p:sp>
        <p:nvSpPr>
          <p:cNvPr id="18" name="Shape 12"/>
          <p:cNvSpPr/>
          <p:nvPr/>
        </p:nvSpPr>
        <p:spPr>
          <a:xfrm>
            <a:off x="8156448" y="1673352"/>
            <a:ext cx="292608" cy="292608"/>
          </a:xfrm>
          <a:prstGeom prst="ellipse">
            <a:avLst/>
          </a:prstGeom>
          <a:solidFill>
            <a:srgbClr val="E0A800"/>
          </a:solidFill>
          <a:ln w="12700">
            <a:solidFill>
              <a:srgbClr val="E0A800"/>
            </a:solidFill>
            <a:prstDash val="solid"/>
          </a:ln>
        </p:spPr>
      </p:sp>
      <p:sp>
        <p:nvSpPr>
          <p:cNvPr id="19" name="Text 13"/>
          <p:cNvSpPr txBox="1"/>
          <p:nvPr/>
        </p:nvSpPr>
        <p:spPr>
          <a:xfrm>
            <a:off x="8567928" y="1600200"/>
            <a:ext cx="30723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農地 → 光電</a:t>
            </a:r>
            <a:endParaRPr lang="en-US" sz="1900" dirty="0"/>
          </a:p>
        </p:txBody>
      </p:sp>
      <p:sp>
        <p:nvSpPr>
          <p:cNvPr id="20" name="Text 14"/>
          <p:cNvSpPr txBox="1"/>
          <p:nvPr/>
        </p:nvSpPr>
        <p:spPr>
          <a:xfrm>
            <a:off x="8567928" y="2011680"/>
            <a:ext cx="30723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台南七股（約 62 公頃）</a:t>
            </a:r>
            <a:endParaRPr lang="en-US" sz="1300" dirty="0"/>
          </a:p>
        </p:txBody>
      </p:sp>
      <p:pic>
        <p:nvPicPr>
          <p:cNvPr id="21" name="Image 4" descr="/prj/treecrowns/slides-src/img/qigu_farm_201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4352" y="2468880"/>
            <a:ext cx="1874520" cy="187452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8567928" y="3177540"/>
            <a:ext cx="9692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2018</a:t>
            </a:r>
            <a:endParaRPr lang="en-US" sz="2000" dirty="0"/>
          </a:p>
        </p:txBody>
      </p:sp>
      <p:pic>
        <p:nvPicPr>
          <p:cNvPr id="23" name="Image 5" descr="/prj/treecrowns/slides-src/img/qigu_farm_2025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4352" y="4434840"/>
            <a:ext cx="1874520" cy="187452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8567928" y="5143500"/>
            <a:ext cx="9692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E0A80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2025</a:t>
            </a:r>
            <a:endParaRPr lang="en-US" sz="2000" dirty="0"/>
          </a:p>
        </p:txBody>
      </p:sp>
      <p:sp>
        <p:nvSpPr>
          <p:cNvPr id="25" name="Text 17"/>
          <p:cNvSpPr txBox="1"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richliu.github.io/treecrowns ｜ github.com/richliu/treecrowns</a:t>
            </a:r>
            <a:endParaRPr lang="en-US" sz="1000" dirty="0"/>
          </a:p>
        </p:txBody>
      </p:sp>
      <p:sp>
        <p:nvSpPr>
          <p:cNvPr id="26" name="Text 18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4D2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砍樹光電在哪裡？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原為樹林面積最大的案場（已排除只在 2025 年出現、尚未確認者）</a:t>
            </a:r>
            <a:endParaRPr lang="en-US" sz="15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6583680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1280160"/>
                <a:gridCol w="1005840"/>
                <a:gridCol w="1828800"/>
                <a:gridCol w="1280160"/>
              </a:tblGrid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縣市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D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鄉鎮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D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完工年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D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原為樹林（公頃）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D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標高（m）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D2B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花蓮縣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鳳林鎮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2022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34.4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98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屏東縣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車城鄉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2023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4.2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34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花蓮縣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鳳林鎮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2022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3.0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94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屏東縣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獅子鄉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2023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1.2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52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宜蘭縣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員山鄉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2023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1.1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54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屏東縣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車城鄉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2024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0.9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20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彰化縣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竹塘鄉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2023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0.8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24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屏東縣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佳冬鄉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2021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0.8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D2A22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4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7589520" y="1691640"/>
            <a:ext cx="685800" cy="685800"/>
          </a:xfrm>
          <a:prstGeom prst="ellipse">
            <a:avLst/>
          </a:prstGeom>
          <a:solidFill>
            <a:srgbClr val="DC003C"/>
          </a:solidFill>
          <a:ln w="12700">
            <a:solidFill>
              <a:srgbClr val="DC003C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54112" y="1856232"/>
            <a:ext cx="356616" cy="35661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8458200" y="16916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集中在花蓮、屏東</a:t>
            </a:r>
            <a:endParaRPr lang="en-US" sz="1700" dirty="0"/>
          </a:p>
        </p:txBody>
      </p:sp>
      <p:sp>
        <p:nvSpPr>
          <p:cNvPr id="8" name="Text 4"/>
          <p:cNvSpPr txBox="1"/>
          <p:nvPr/>
        </p:nvSpPr>
        <p:spPr>
          <a:xfrm>
            <a:off x="8458200" y="2103120"/>
            <a:ext cx="3200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最大一處是花蓮鳳林、光復一帶的平地造林地；屏東分散在佳冬、車城、恆春、獅子等地。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7589520" y="3154680"/>
            <a:ext cx="685800" cy="685800"/>
          </a:xfrm>
          <a:prstGeom prst="ellipse">
            <a:avLst/>
          </a:prstGeom>
          <a:solidFill>
            <a:srgbClr val="DC003C"/>
          </a:solidFill>
          <a:ln w="12700">
            <a:solidFill>
              <a:srgbClr val="DC003C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4112" y="3319272"/>
            <a:ext cx="356616" cy="356616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8458200" y="315468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多在平地，不在山坡</a:t>
            </a:r>
            <a:endParaRPr lang="en-US" sz="1700" dirty="0"/>
          </a:p>
        </p:txBody>
      </p:sp>
      <p:sp>
        <p:nvSpPr>
          <p:cNvPr id="12" name="Text 7"/>
          <p:cNvSpPr txBox="1"/>
          <p:nvPr/>
        </p:nvSpPr>
        <p:spPr>
          <a:xfrm>
            <a:off x="8458200" y="3566160"/>
            <a:ext cx="3200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平地原為樹林 76 公頃，山坡地僅 18 公頃（DEM 推估）。</a:t>
            </a:r>
            <a:endParaRPr lang="en-US" sz="1300" dirty="0"/>
          </a:p>
        </p:txBody>
      </p:sp>
      <p:sp>
        <p:nvSpPr>
          <p:cNvPr id="13" name="Shape 8"/>
          <p:cNvSpPr/>
          <p:nvPr/>
        </p:nvSpPr>
        <p:spPr>
          <a:xfrm>
            <a:off x="7589520" y="4617720"/>
            <a:ext cx="685800" cy="685800"/>
          </a:xfrm>
          <a:prstGeom prst="ellipse">
            <a:avLst/>
          </a:prstGeom>
          <a:solidFill>
            <a:srgbClr val="DC003C"/>
          </a:solidFill>
          <a:ln w="12700">
            <a:solidFill>
              <a:srgbClr val="DC003C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4112" y="4782312"/>
            <a:ext cx="356616" cy="356616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458200" y="461772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國有林內極少</a:t>
            </a:r>
            <a:endParaRPr lang="en-US" sz="1700" dirty="0"/>
          </a:p>
        </p:txBody>
      </p:sp>
      <p:sp>
        <p:nvSpPr>
          <p:cNvPr id="16" name="Text 10"/>
          <p:cNvSpPr txBox="1"/>
          <p:nvPr/>
        </p:nvSpPr>
        <p:spPr>
          <a:xfrm>
            <a:off x="8458200" y="5029200"/>
            <a:ext cx="3200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位於國有林事業區的新增光電 20 處、30 公頃，原為樹林僅 1.5 公頃。</a:t>
            </a:r>
            <a:endParaRPr lang="en-US" sz="1300" dirty="0"/>
          </a:p>
        </p:txBody>
      </p:sp>
      <p:sp>
        <p:nvSpPr>
          <p:cNvPr id="17" name="Text 11"/>
          <p:cNvSpPr txBox="1"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richliu.github.io/treecrowns ｜ github.com/richliu/treecrowns</a:t>
            </a:r>
            <a:endParaRPr lang="en-US" sz="1000" dirty="0"/>
          </a:p>
        </p:txBody>
      </p:sp>
      <p:sp>
        <p:nvSpPr>
          <p:cNvPr id="18" name="Text 12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4D2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先砍樹、空窗幾年、再蓋光電？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逐年追蹤每一格：把「空窗期較長」的情況也算進來，砍樹光電有多少？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760720" cy="2788920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9525">
            <a:solidFill>
              <a:srgbClr val="DDE6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graphicFrame>
        <p:nvGraphicFramePr>
          <p:cNvPr id="5" name="Chart 0" descr=""/>
          <p:cNvGraphicFramePr/>
          <p:nvPr/>
        </p:nvGraphicFramePr>
        <p:xfrm>
          <a:off x="640080" y="1783080"/>
          <a:ext cx="5577840" cy="26060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4617720"/>
            <a:ext cx="5760720" cy="169164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9525">
            <a:solidFill>
              <a:srgbClr val="DDE6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graphicFrame>
        <p:nvGraphicFramePr>
          <p:cNvPr id="7" name="Chart 1" descr=""/>
          <p:cNvGraphicFramePr/>
          <p:nvPr/>
        </p:nvGraphicFramePr>
        <p:xfrm>
          <a:off x="640080" y="4663440"/>
          <a:ext cx="3291840" cy="1600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 4"/>
          <p:cNvSpPr txBox="1"/>
          <p:nvPr/>
        </p:nvSpPr>
        <p:spPr>
          <a:xfrm>
            <a:off x="4069080" y="4892040"/>
            <a:ext cx="2103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空窗期間多是</a:t>
            </a:r>
            <a:endParaRPr lang="en-US" sz="1200" dirty="0"/>
          </a:p>
          <a:p>
            <a:pPr indent="0" marL="0">
              <a:buNone/>
            </a:pPr>
            <a:r>
              <a:rPr lang="en-US" sz="1600" b="1" dirty="0">
                <a:solidFill>
                  <a:srgbClr val="E0A80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低植生 58.9%</a:t>
            </a:r>
            <a:endParaRPr lang="en-US" sz="1200" dirty="0"/>
          </a:p>
          <a:p>
            <a:pPr indent="0" marL="0">
              <a:buNone/>
            </a:pPr>
            <a:r>
              <a:rPr lang="en-US" sz="1600" b="1" dirty="0">
                <a:solidFill>
                  <a:srgbClr val="966E5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裸露地 23.8%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629400" y="169164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例：桃園（24.931, 121.186）</a:t>
            </a:r>
            <a:endParaRPr lang="en-US" sz="1600" dirty="0"/>
          </a:p>
        </p:txBody>
      </p:sp>
      <p:pic>
        <p:nvPicPr>
          <p:cNvPr id="10" name="Image 0" descr="/prj/treecrowns/slides-src/img/taoyuan_cleared_201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148840"/>
            <a:ext cx="1298448" cy="1298448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6629400" y="3493008"/>
            <a:ext cx="1298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2018 樹林</a:t>
            </a:r>
            <a:endParaRPr lang="en-US" sz="1200" dirty="0"/>
          </a:p>
        </p:txBody>
      </p:sp>
      <p:pic>
        <p:nvPicPr>
          <p:cNvPr id="12" name="Image 1" descr="/prj/treecrowns/slides-src/img/taoyuan_cleared_2020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2148840"/>
            <a:ext cx="1298448" cy="129844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8001000" y="3493008"/>
            <a:ext cx="1298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2020 整地</a:t>
            </a:r>
            <a:endParaRPr lang="en-US" sz="1200" dirty="0"/>
          </a:p>
        </p:txBody>
      </p:sp>
      <p:pic>
        <p:nvPicPr>
          <p:cNvPr id="14" name="Image 2" descr="/prj/treecrowns/slides-src/img/taoyuan_cleared_2022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2600" y="2148840"/>
            <a:ext cx="1298448" cy="1298448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9372600" y="3493008"/>
            <a:ext cx="1298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2022 蓋工廠</a:t>
            </a:r>
            <a:endParaRPr lang="en-US" sz="1200" dirty="0"/>
          </a:p>
        </p:txBody>
      </p:sp>
      <p:pic>
        <p:nvPicPr>
          <p:cNvPr id="16" name="Image 3" descr="/prj/treecrowns/slides-src/img/taoyuan_cleared_202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44200" y="2148840"/>
            <a:ext cx="1298448" cy="1298448"/>
          </a:xfrm>
          <a:prstGeom prst="rect">
            <a:avLst/>
          </a:prstGeom>
        </p:spPr>
      </p:pic>
      <p:sp>
        <p:nvSpPr>
          <p:cNvPr id="17" name="Text 9"/>
          <p:cNvSpPr txBox="1"/>
          <p:nvPr/>
        </p:nvSpPr>
        <p:spPr>
          <a:xfrm>
            <a:off x="10744200" y="3493008"/>
            <a:ext cx="1298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DC003C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2024 屋頂光電</a:t>
            </a:r>
            <a:endParaRPr lang="en-US" sz="1200" dirty="0"/>
          </a:p>
        </p:txBody>
      </p:sp>
      <p:sp>
        <p:nvSpPr>
          <p:cNvPr id="18" name="Shape 10"/>
          <p:cNvSpPr/>
          <p:nvPr/>
        </p:nvSpPr>
        <p:spPr>
          <a:xfrm>
            <a:off x="6629400" y="4023360"/>
            <a:ext cx="5029200" cy="2286000"/>
          </a:xfrm>
          <a:prstGeom prst="roundRect">
            <a:avLst>
              <a:gd name="adj" fmla="val 4800"/>
            </a:avLst>
          </a:prstGeom>
          <a:solidFill>
            <a:srgbClr val="F4F8F2"/>
          </a:solidFill>
          <a:ln w="9525">
            <a:solidFill>
              <a:srgbClr val="DDE6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9" name="Text 11"/>
          <p:cNvSpPr txBox="1"/>
          <p:nvPr/>
        </p:nvSpPr>
        <p:spPr>
          <a:xfrm>
            <a:off x="6812280" y="4160520"/>
            <a:ext cx="466344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不含空窗的嚴格數字 94 公頃；加上「先砍樹、空窗多年再蓋」約 127 公頃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空窗多為 3–6 年，期間多半長回草或短期耕作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但原因看不到：像桃園這塊，樹是為了蓋工廠砍的，光電是之後裝在屋頂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全部算進去最多約 220 公頃，仍不到新增光電的 6%</a:t>
            </a:r>
            <a:endParaRPr lang="en-US" sz="1300" dirty="0"/>
          </a:p>
        </p:txBody>
      </p:sp>
      <p:sp>
        <p:nvSpPr>
          <p:cNvPr id="20" name="Text 12"/>
          <p:cNvSpPr txBox="1"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richliu.github.io/treecrowns ｜ github.com/richliu/treecrowns</a:t>
            </a:r>
            <a:endParaRPr lang="en-US" sz="1000" dirty="0"/>
          </a:p>
        </p:txBody>
      </p:sp>
      <p:sp>
        <p:nvSpPr>
          <p:cNvPr id="21" name="Text 13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4D2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結果可信嗎？和政府資料比一比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衛星偵測面積與能源署統計的趨勢一致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6949440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DDE6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graphicFrame>
        <p:nvGraphicFramePr>
          <p:cNvPr id="5" name="Chart 0" descr=""/>
          <p:cNvGraphicFramePr/>
          <p:nvPr/>
        </p:nvGraphicFramePr>
        <p:xfrm>
          <a:off x="685800" y="1828800"/>
          <a:ext cx="6675120" cy="4251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7818120" y="1737360"/>
            <a:ext cx="3840480" cy="1325880"/>
          </a:xfrm>
          <a:prstGeom prst="roundRect">
            <a:avLst>
              <a:gd name="adj" fmla="val 8276"/>
            </a:avLst>
          </a:prstGeom>
          <a:solidFill>
            <a:srgbClr val="F4F8F2"/>
          </a:solidFill>
          <a:ln w="9525">
            <a:solidFill>
              <a:srgbClr val="DDE6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8046720" y="1847088"/>
            <a:ext cx="347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4D2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 = 0.79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046720" y="2450592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鄉鎮層級：能源署 419 個大型案場土地 vs 衛星偵測面積的相關係數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7818120" y="3246120"/>
            <a:ext cx="3840480" cy="1325880"/>
          </a:xfrm>
          <a:prstGeom prst="roundRect">
            <a:avLst>
              <a:gd name="adj" fmla="val 8276"/>
            </a:avLst>
          </a:prstGeom>
          <a:solidFill>
            <a:srgbClr val="F4F8F2"/>
          </a:solidFill>
          <a:ln w="9525">
            <a:solidFill>
              <a:srgbClr val="DDE6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0" name="Text 7"/>
          <p:cNvSpPr txBox="1"/>
          <p:nvPr/>
        </p:nvSpPr>
        <p:spPr>
          <a:xfrm>
            <a:off x="8046720" y="3355848"/>
            <a:ext cx="347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4D2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88%</a:t>
            </a:r>
            <a:endParaRPr lang="en-US" sz="3000" dirty="0"/>
          </a:p>
        </p:txBody>
      </p:sp>
      <p:sp>
        <p:nvSpPr>
          <p:cNvPr id="11" name="Text 8"/>
          <p:cNvSpPr txBox="1"/>
          <p:nvPr/>
        </p:nvSpPr>
        <p:spPr>
          <a:xfrm>
            <a:off x="8046720" y="3959352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衛星偵測的新增光電，落在有能源署大型案場的鄉鎮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7818120" y="4754880"/>
            <a:ext cx="3840480" cy="1325880"/>
          </a:xfrm>
          <a:prstGeom prst="roundRect">
            <a:avLst>
              <a:gd name="adj" fmla="val 8276"/>
            </a:avLst>
          </a:prstGeom>
          <a:solidFill>
            <a:srgbClr val="F4F8F2"/>
          </a:solidFill>
          <a:ln w="9525">
            <a:solidFill>
              <a:srgbClr val="DDE6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3" name="Text 10"/>
          <p:cNvSpPr txBox="1"/>
          <p:nvPr/>
        </p:nvSpPr>
        <p:spPr>
          <a:xfrm>
            <a:off x="8046720" y="4864608"/>
            <a:ext cx="347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4D2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75–90%</a:t>
            </a:r>
            <a:endParaRPr lang="en-US" sz="3000" dirty="0"/>
          </a:p>
        </p:txBody>
      </p:sp>
      <p:sp>
        <p:nvSpPr>
          <p:cNvPr id="14" name="Text 11"/>
          <p:cNvSpPr txBox="1"/>
          <p:nvPr/>
        </p:nvSpPr>
        <p:spPr>
          <a:xfrm>
            <a:off x="8046720" y="5468112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航照抽查：大型案場內被偵測到的比例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richliu.github.io/treecrowns ｜ github.com/richliu/treecrowns</a:t>
            </a:r>
            <a:endParaRPr lang="en-US" sz="1000" dirty="0"/>
          </a:p>
        </p:txBody>
      </p:sp>
      <p:sp>
        <p:nvSpPr>
          <p:cNvPr id="16" name="Text 13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4D2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研究限制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解讀數字時請一起考慮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685800" cy="685800"/>
          </a:xfrm>
          <a:prstGeom prst="ellipse">
            <a:avLst/>
          </a:prstGeom>
          <a:solidFill>
            <a:srgbClr val="966E50"/>
          </a:solidFill>
          <a:ln w="12700">
            <a:solidFill>
              <a:srgbClr val="966E50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1856232"/>
            <a:ext cx="356616" cy="35661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417320" y="1691640"/>
            <a:ext cx="44485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看不到屋頂與小型光電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1417320" y="2103120"/>
            <a:ext cx="44485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一格 10 公尺，0.2 公頃以下與屋頂型大多抓不到，光電面積是「下限」。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277356" y="1691640"/>
            <a:ext cx="685800" cy="685800"/>
          </a:xfrm>
          <a:prstGeom prst="ellipse">
            <a:avLst/>
          </a:prstGeom>
          <a:solidFill>
            <a:srgbClr val="966E50"/>
          </a:solidFill>
          <a:ln w="12700">
            <a:solidFill>
              <a:srgbClr val="966E50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1948" y="1856232"/>
            <a:ext cx="356616" cy="356616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146036" y="1691640"/>
            <a:ext cx="44485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「樹」的定義影響結果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7146036" y="2103120"/>
            <a:ext cx="44485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嚴格 94 公頃；含空窗多年再蓋、寬鬆定義最多約 220 公頃；且看不到砍樹原因（如砍樹蓋工廠）。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548640" y="3154680"/>
            <a:ext cx="685800" cy="685800"/>
          </a:xfrm>
          <a:prstGeom prst="ellipse">
            <a:avLst/>
          </a:prstGeom>
          <a:solidFill>
            <a:srgbClr val="966E50"/>
          </a:solidFill>
          <a:ln w="12700">
            <a:solidFill>
              <a:srgbClr val="966E50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3319272"/>
            <a:ext cx="356616" cy="356616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417320" y="3154680"/>
            <a:ext cx="44485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農地類別較粗</a:t>
            </a:r>
            <a:endParaRPr lang="en-US" sz="1700" dirty="0"/>
          </a:p>
        </p:txBody>
      </p:sp>
      <p:sp>
        <p:nvSpPr>
          <p:cNvPr id="15" name="Text 10"/>
          <p:cNvSpPr txBox="1"/>
          <p:nvPr/>
        </p:nvSpPr>
        <p:spPr>
          <a:xfrm>
            <a:off x="1417320" y="3566160"/>
            <a:ext cx="44485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「農地/低植生」也包含草生地、海埔地與長藻的魚塭，水體比例可能偏低。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6277356" y="3154680"/>
            <a:ext cx="685800" cy="685800"/>
          </a:xfrm>
          <a:prstGeom prst="ellipse">
            <a:avLst/>
          </a:prstGeom>
          <a:solidFill>
            <a:srgbClr val="966E50"/>
          </a:solidFill>
          <a:ln w="12700">
            <a:solidFill>
              <a:srgbClr val="966E50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1948" y="3319272"/>
            <a:ext cx="356616" cy="356616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146036" y="3154680"/>
            <a:ext cx="44485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2017 只當參考</a:t>
            </a:r>
            <a:endParaRPr lang="en-US" sz="1700" dirty="0"/>
          </a:p>
        </p:txBody>
      </p:sp>
      <p:sp>
        <p:nvSpPr>
          <p:cNvPr id="19" name="Text 13"/>
          <p:cNvSpPr txBox="1"/>
          <p:nvPr/>
        </p:nvSpPr>
        <p:spPr>
          <a:xfrm>
            <a:off x="7146036" y="3566160"/>
            <a:ext cx="44485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2017 年只有一顆衛星、觀測少、樹林低估，統計從 2018 年開始；2025 年新案場尚待隔年確認。</a:t>
            </a:r>
            <a:endParaRPr lang="en-US" sz="1300" dirty="0"/>
          </a:p>
        </p:txBody>
      </p:sp>
      <p:sp>
        <p:nvSpPr>
          <p:cNvPr id="20" name="Shape 14"/>
          <p:cNvSpPr/>
          <p:nvPr/>
        </p:nvSpPr>
        <p:spPr>
          <a:xfrm>
            <a:off x="548640" y="4617720"/>
            <a:ext cx="685800" cy="685800"/>
          </a:xfrm>
          <a:prstGeom prst="ellipse">
            <a:avLst/>
          </a:prstGeom>
          <a:solidFill>
            <a:srgbClr val="966E50"/>
          </a:solidFill>
          <a:ln w="12700">
            <a:solidFill>
              <a:srgbClr val="966E50"/>
            </a:solidFill>
            <a:prstDash val="solid"/>
          </a:ln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232" y="4782312"/>
            <a:ext cx="356616" cy="356616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417320" y="4617720"/>
            <a:ext cx="44485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無法逐案對到政府案場</a:t>
            </a:r>
            <a:endParaRPr lang="en-US" sz="1700" dirty="0"/>
          </a:p>
        </p:txBody>
      </p:sp>
      <p:sp>
        <p:nvSpPr>
          <p:cNvPr id="23" name="Text 16"/>
          <p:cNvSpPr txBox="1"/>
          <p:nvPr/>
        </p:nvSpPr>
        <p:spPr>
          <a:xfrm>
            <a:off x="1417320" y="5029200"/>
            <a:ext cx="44485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能源署清單只有地號、沒有公開座標，只能以鄉鎮比對。</a:t>
            </a:r>
            <a:endParaRPr lang="en-US" sz="1300" dirty="0"/>
          </a:p>
        </p:txBody>
      </p:sp>
      <p:sp>
        <p:nvSpPr>
          <p:cNvPr id="24" name="Shape 17"/>
          <p:cNvSpPr/>
          <p:nvPr/>
        </p:nvSpPr>
        <p:spPr>
          <a:xfrm>
            <a:off x="6277356" y="4617720"/>
            <a:ext cx="685800" cy="685800"/>
          </a:xfrm>
          <a:prstGeom prst="ellipse">
            <a:avLst/>
          </a:prstGeom>
          <a:solidFill>
            <a:srgbClr val="966E50"/>
          </a:solidFill>
          <a:ln w="12700">
            <a:solidFill>
              <a:srgbClr val="966E50"/>
            </a:solidFill>
            <a:prstDash val="solid"/>
          </a:ln>
        </p:spPr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1948" y="4782312"/>
            <a:ext cx="356616" cy="356616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7146036" y="4617720"/>
            <a:ext cx="44485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D2A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山坡地為推估</a:t>
            </a:r>
            <a:endParaRPr lang="en-US" sz="1700" dirty="0"/>
          </a:p>
        </p:txBody>
      </p:sp>
      <p:sp>
        <p:nvSpPr>
          <p:cNvPr id="27" name="Text 19"/>
          <p:cNvSpPr txBox="1"/>
          <p:nvPr/>
        </p:nvSpPr>
        <p:spPr>
          <a:xfrm>
            <a:off x="7146036" y="5029200"/>
            <a:ext cx="44485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F6B6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以 30 公尺地形模型依法定定義推估；六都官方山坡地圖未開放下載。</a:t>
            </a:r>
            <a:endParaRPr lang="en-US" sz="1300" dirty="0"/>
          </a:p>
        </p:txBody>
      </p:sp>
      <p:sp>
        <p:nvSpPr>
          <p:cNvPr id="28" name="Text 20"/>
          <p:cNvSpPr txBox="1"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richliu.github.io/treecrowns ｜ github.com/richliu/treecrowns</a:t>
            </a:r>
            <a:endParaRPr lang="en-US" sz="1000" dirty="0"/>
          </a:p>
        </p:txBody>
      </p:sp>
      <p:sp>
        <p:nvSpPr>
          <p:cNvPr id="29" name="Text 21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58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F4D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結論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4023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0BE0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3,866 公頃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754880" y="1463040"/>
            <a:ext cx="6858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2019–2025 新增太陽能板，≈ 149 座大安森林公園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587752"/>
            <a:ext cx="4023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0BE0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80.5%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4754880" y="2633472"/>
            <a:ext cx="6858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蓋在農地與魚塭、鹽田等水面：光電的主要用地議題是「農地」與「漁電」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58184"/>
            <a:ext cx="4023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B3C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94 公頃（2.4%）</a:t>
            </a:r>
            <a:endParaRPr lang="en-US" sz="2800" dirty="0"/>
          </a:p>
        </p:txBody>
      </p:sp>
      <p:sp>
        <p:nvSpPr>
          <p:cNvPr id="8" name="Text 6"/>
          <p:cNvSpPr txBox="1"/>
          <p:nvPr/>
        </p:nvSpPr>
        <p:spPr>
          <a:xfrm>
            <a:off x="4754880" y="3803904"/>
            <a:ext cx="6858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原本是樹林，≈ 3.6 座大安森林公園；含先砍樹空窗多年再蓋、寬鬆定義，最多約 220 公頃（&lt; 6%）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928616"/>
            <a:ext cx="4023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0BE0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局部而非全面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4754880" y="4974336"/>
            <a:ext cx="6858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砍樹光電集中在花蓮、屏東少數案場，多在平地；值得逐案檢視，但「全台大規模砍樹」不成立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89788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E6D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下一步：區分優良農地 / 一般農地、魚塭 / 鹽田；取得案場座標做逐案驗證；以高解析航照補屋頂型光電。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63093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FE3C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richliu.github.io/treecrowns ｜ github.com/richliu/treecrowns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太陽光電砍了多少樹？——以衛星樹冠分析台灣光電用地</dc:title>
  <dc:subject>PptxGenJS Presentation</dc:subject>
  <dc:creator>richliu / treecrowns</dc:creator>
  <cp:lastModifiedBy>richliu / treecrowns</cp:lastModifiedBy>
  <cp:revision>1</cp:revision>
  <dcterms:created xsi:type="dcterms:W3CDTF">2026-09-27T11:38:52Z</dcterms:created>
  <dcterms:modified xsi:type="dcterms:W3CDTF">2026-09-27T11:38:52Z</dcterms:modified>
</cp:coreProperties>
</file>